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9"/>
  </p:notesMasterIdLst>
  <p:sldIdLst>
    <p:sldId id="256" r:id="rId2"/>
    <p:sldId id="262" r:id="rId3"/>
    <p:sldId id="263" r:id="rId4"/>
    <p:sldId id="459" r:id="rId5"/>
    <p:sldId id="264" r:id="rId6"/>
    <p:sldId id="265" r:id="rId7"/>
    <p:sldId id="266" r:id="rId8"/>
    <p:sldId id="267" r:id="rId9"/>
    <p:sldId id="268" r:id="rId10"/>
    <p:sldId id="269" r:id="rId11"/>
    <p:sldId id="342" r:id="rId12"/>
    <p:sldId id="343" r:id="rId13"/>
    <p:sldId id="344" r:id="rId14"/>
    <p:sldId id="347" r:id="rId15"/>
    <p:sldId id="349" r:id="rId16"/>
    <p:sldId id="350" r:id="rId17"/>
    <p:sldId id="461"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22" autoAdjust="0"/>
    <p:restoredTop sz="58563" autoAdjust="0"/>
  </p:normalViewPr>
  <p:slideViewPr>
    <p:cSldViewPr snapToGrid="0">
      <p:cViewPr>
        <p:scale>
          <a:sx n="50" d="100"/>
          <a:sy n="50" d="100"/>
        </p:scale>
        <p:origin x="32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2CA7A2-F714-4FE4-A75B-D133FA8AC5BC}" type="doc">
      <dgm:prSet loTypeId="urn:microsoft.com/office/officeart/2005/8/layout/hProcess9" loCatId="process" qsTypeId="urn:microsoft.com/office/officeart/2005/8/quickstyle/simple1" qsCatId="simple" csTypeId="urn:microsoft.com/office/officeart/2005/8/colors/accent1_2" csCatId="accent1" phldr="1"/>
      <dgm:spPr/>
    </dgm:pt>
    <dgm:pt modelId="{7D0A3A59-984D-4B49-B9CD-1116D4C7D4A7}">
      <dgm:prSet phldrT="[Text]"/>
      <dgm:spPr/>
      <dgm:t>
        <a:bodyPr/>
        <a:lstStyle/>
        <a:p>
          <a:pPr>
            <a:buClr>
              <a:srgbClr val="F79646"/>
            </a:buClr>
            <a:buFont typeface="Wingdings" pitchFamily="2" charset="2"/>
            <a:buChar char="§"/>
          </a:pPr>
          <a:r>
            <a:rPr lang="en-US" dirty="0">
              <a:effectLst>
                <a:outerShdw blurRad="38100" dist="38100" dir="2700000" algn="tl">
                  <a:srgbClr val="C0C0C0"/>
                </a:outerShdw>
              </a:effectLst>
              <a:ea typeface="ＭＳ Ｐゴシック" pitchFamily="34" charset="-128"/>
            </a:rPr>
            <a:t>SUPEROVULATION</a:t>
          </a:r>
        </a:p>
        <a:p>
          <a:pPr>
            <a:buClr>
              <a:srgbClr val="F79646"/>
            </a:buClr>
            <a:buFont typeface="Wingdings" pitchFamily="2" charset="2"/>
            <a:buChar char="§"/>
          </a:pPr>
          <a:r>
            <a:rPr lang="en-US" dirty="0">
              <a:effectLst>
                <a:outerShdw blurRad="38100" dist="38100" dir="2700000" algn="tl">
                  <a:srgbClr val="C0C0C0"/>
                </a:outerShdw>
              </a:effectLst>
              <a:ea typeface="ＭＳ Ｐゴシック" pitchFamily="34" charset="-128"/>
            </a:rPr>
            <a:t>Fertility drugs  stimulate 2-4 egg follicles at a time </a:t>
          </a:r>
          <a:endParaRPr lang="en-CA" dirty="0"/>
        </a:p>
      </dgm:t>
    </dgm:pt>
    <dgm:pt modelId="{569BCEF3-A73A-4F63-834D-6CF2E5FEAEEA}" type="parTrans" cxnId="{28E6256F-E6C1-421D-9371-EB9A5B970CAF}">
      <dgm:prSet/>
      <dgm:spPr/>
      <dgm:t>
        <a:bodyPr/>
        <a:lstStyle/>
        <a:p>
          <a:endParaRPr lang="en-CA"/>
        </a:p>
      </dgm:t>
    </dgm:pt>
    <dgm:pt modelId="{A6312017-48BF-4E03-9777-75C5A71BD409}" type="sibTrans" cxnId="{28E6256F-E6C1-421D-9371-EB9A5B970CAF}">
      <dgm:prSet/>
      <dgm:spPr/>
      <dgm:t>
        <a:bodyPr/>
        <a:lstStyle/>
        <a:p>
          <a:endParaRPr lang="en-CA"/>
        </a:p>
      </dgm:t>
    </dgm:pt>
    <dgm:pt modelId="{E0D47BAD-0428-4983-A3AF-818649A025F0}">
      <dgm:prSet phldrT="[Text]"/>
      <dgm:spPr/>
      <dgm:t>
        <a:bodyPr/>
        <a:lstStyle/>
        <a:p>
          <a:pPr>
            <a:buClr>
              <a:srgbClr val="F79646"/>
            </a:buClr>
            <a:buFont typeface="Wingdings" pitchFamily="2" charset="2"/>
            <a:buChar char="§"/>
          </a:pPr>
          <a:r>
            <a:rPr lang="en-US" dirty="0">
              <a:effectLst>
                <a:outerShdw blurRad="38100" dist="38100" dir="2700000" algn="tl">
                  <a:srgbClr val="C0C0C0"/>
                </a:outerShdw>
              </a:effectLst>
              <a:ea typeface="ＭＳ Ｐゴシック" pitchFamily="34" charset="-128"/>
            </a:rPr>
            <a:t>MONITORING</a:t>
          </a:r>
        </a:p>
        <a:p>
          <a:pPr>
            <a:buClr>
              <a:srgbClr val="F79646"/>
            </a:buClr>
            <a:buFont typeface="Wingdings" pitchFamily="2" charset="2"/>
            <a:buChar char="§"/>
          </a:pPr>
          <a:r>
            <a:rPr lang="en-US" dirty="0">
              <a:effectLst>
                <a:outerShdw blurRad="38100" dist="38100" dir="2700000" algn="tl">
                  <a:srgbClr val="C0C0C0"/>
                </a:outerShdw>
              </a:effectLst>
              <a:ea typeface="ＭＳ Ｐゴシック" pitchFamily="34" charset="-128"/>
            </a:rPr>
            <a:t>Ultrasound and bloodwork is used to monitor your response </a:t>
          </a:r>
          <a:endParaRPr lang="en-CA" dirty="0"/>
        </a:p>
      </dgm:t>
    </dgm:pt>
    <dgm:pt modelId="{868CD095-929E-4860-907F-922DFE8D5486}" type="parTrans" cxnId="{AAE21267-826A-4BC2-85EB-8563508A2B29}">
      <dgm:prSet/>
      <dgm:spPr/>
      <dgm:t>
        <a:bodyPr/>
        <a:lstStyle/>
        <a:p>
          <a:endParaRPr lang="en-CA"/>
        </a:p>
      </dgm:t>
    </dgm:pt>
    <dgm:pt modelId="{36FF3398-6966-4769-BE87-D2CC38153169}" type="sibTrans" cxnId="{AAE21267-826A-4BC2-85EB-8563508A2B29}">
      <dgm:prSet/>
      <dgm:spPr/>
      <dgm:t>
        <a:bodyPr/>
        <a:lstStyle/>
        <a:p>
          <a:endParaRPr lang="en-CA"/>
        </a:p>
      </dgm:t>
    </dgm:pt>
    <dgm:pt modelId="{C0A08C3B-0BEE-4FA2-AC0F-DBB066C6AC56}">
      <dgm:prSet phldrT="[Text]"/>
      <dgm:spPr/>
      <dgm:t>
        <a:bodyPr/>
        <a:lstStyle/>
        <a:p>
          <a:pPr>
            <a:buClr>
              <a:srgbClr val="F79646"/>
            </a:buClr>
            <a:buFont typeface="Wingdings" pitchFamily="2" charset="2"/>
            <a:buChar char="§"/>
          </a:pPr>
          <a:r>
            <a:rPr lang="en-US" dirty="0">
              <a:effectLst>
                <a:outerShdw blurRad="38100" dist="38100" dir="2700000" algn="tl">
                  <a:srgbClr val="C0C0C0"/>
                </a:outerShdw>
              </a:effectLst>
              <a:ea typeface="ＭＳ Ｐゴシック" pitchFamily="34" charset="-128"/>
            </a:rPr>
            <a:t>INSEMINATION</a:t>
          </a:r>
        </a:p>
        <a:p>
          <a:pPr>
            <a:buClr>
              <a:srgbClr val="F79646"/>
            </a:buClr>
            <a:buFont typeface="Wingdings" pitchFamily="2" charset="2"/>
            <a:buChar char="§"/>
          </a:pPr>
          <a:r>
            <a:rPr lang="en-US" dirty="0">
              <a:effectLst>
                <a:outerShdw blurRad="38100" dist="38100" dir="2700000" algn="tl">
                  <a:srgbClr val="C0C0C0"/>
                </a:outerShdw>
              </a:effectLst>
              <a:ea typeface="ＭＳ Ｐゴシック" pitchFamily="34" charset="-128"/>
            </a:rPr>
            <a:t>Sperm is placed in the uterus so fertilization can occur naturally</a:t>
          </a:r>
          <a:endParaRPr lang="en-CA" dirty="0"/>
        </a:p>
      </dgm:t>
    </dgm:pt>
    <dgm:pt modelId="{9DE0D243-5E5C-43B7-AA00-454C2B2894CA}" type="parTrans" cxnId="{22A93153-5F16-4022-9B78-FBE532CDC93C}">
      <dgm:prSet/>
      <dgm:spPr/>
      <dgm:t>
        <a:bodyPr/>
        <a:lstStyle/>
        <a:p>
          <a:endParaRPr lang="en-CA"/>
        </a:p>
      </dgm:t>
    </dgm:pt>
    <dgm:pt modelId="{4B299F95-AA00-410F-BE40-07E359067619}" type="sibTrans" cxnId="{22A93153-5F16-4022-9B78-FBE532CDC93C}">
      <dgm:prSet/>
      <dgm:spPr/>
      <dgm:t>
        <a:bodyPr/>
        <a:lstStyle/>
        <a:p>
          <a:endParaRPr lang="en-CA"/>
        </a:p>
      </dgm:t>
    </dgm:pt>
    <dgm:pt modelId="{C2B9B258-7ABF-42B3-AF1C-A4AECD961A0A}">
      <dgm:prSet phldrT="[Text]"/>
      <dgm:spPr/>
      <dgm:t>
        <a:bodyPr/>
        <a:lstStyle/>
        <a:p>
          <a:pPr>
            <a:buClr>
              <a:srgbClr val="F79646"/>
            </a:buClr>
            <a:buFont typeface="Wingdings" pitchFamily="2" charset="2"/>
            <a:buChar char="§"/>
          </a:pPr>
          <a:r>
            <a:rPr lang="en-US" dirty="0">
              <a:effectLst>
                <a:outerShdw blurRad="38100" dist="38100" dir="2700000" algn="tl">
                  <a:srgbClr val="C0C0C0"/>
                </a:outerShdw>
              </a:effectLst>
              <a:ea typeface="ＭＳ Ｐゴシック" pitchFamily="34" charset="-128"/>
            </a:rPr>
            <a:t>SPERM WASHING</a:t>
          </a:r>
        </a:p>
        <a:p>
          <a:pPr>
            <a:buClr>
              <a:srgbClr val="F79646"/>
            </a:buClr>
            <a:buFont typeface="Wingdings" pitchFamily="2" charset="2"/>
            <a:buChar char="§"/>
          </a:pPr>
          <a:r>
            <a:rPr lang="en-US" dirty="0">
              <a:effectLst>
                <a:outerShdw blurRad="38100" dist="38100" dir="2700000" algn="tl">
                  <a:srgbClr val="C0C0C0"/>
                </a:outerShdw>
              </a:effectLst>
              <a:ea typeface="ＭＳ Ｐゴシック" pitchFamily="34" charset="-128"/>
            </a:rPr>
            <a:t>Semen is processed in the lab just prior to ovulation</a:t>
          </a:r>
          <a:endParaRPr lang="en-CA" dirty="0"/>
        </a:p>
      </dgm:t>
    </dgm:pt>
    <dgm:pt modelId="{7B990A65-8386-4DD9-9900-B66FF9BC28A6}" type="parTrans" cxnId="{213A727D-5457-482F-928B-04A5A327AA5F}">
      <dgm:prSet/>
      <dgm:spPr/>
      <dgm:t>
        <a:bodyPr/>
        <a:lstStyle/>
        <a:p>
          <a:endParaRPr lang="en-CA"/>
        </a:p>
      </dgm:t>
    </dgm:pt>
    <dgm:pt modelId="{84CE1443-8EA2-4DFF-9234-9EFBDB609FC2}" type="sibTrans" cxnId="{213A727D-5457-482F-928B-04A5A327AA5F}">
      <dgm:prSet/>
      <dgm:spPr/>
      <dgm:t>
        <a:bodyPr/>
        <a:lstStyle/>
        <a:p>
          <a:endParaRPr lang="en-CA"/>
        </a:p>
      </dgm:t>
    </dgm:pt>
    <dgm:pt modelId="{DCBAE0DB-45BD-4181-BFE0-E3ABAB732AAD}" type="pres">
      <dgm:prSet presAssocID="{712CA7A2-F714-4FE4-A75B-D133FA8AC5BC}" presName="CompostProcess" presStyleCnt="0">
        <dgm:presLayoutVars>
          <dgm:dir/>
          <dgm:resizeHandles val="exact"/>
        </dgm:presLayoutVars>
      </dgm:prSet>
      <dgm:spPr/>
    </dgm:pt>
    <dgm:pt modelId="{F9ED7482-1560-4A10-AA44-9B1E00ABD110}" type="pres">
      <dgm:prSet presAssocID="{712CA7A2-F714-4FE4-A75B-D133FA8AC5BC}" presName="arrow" presStyleLbl="bgShp" presStyleIdx="0" presStyleCnt="1" custScaleX="117647" custLinFactNeighborX="25862" custLinFactNeighborY="18047"/>
      <dgm:spPr/>
    </dgm:pt>
    <dgm:pt modelId="{CBAC1F1E-747D-40B3-B713-D59011143841}" type="pres">
      <dgm:prSet presAssocID="{712CA7A2-F714-4FE4-A75B-D133FA8AC5BC}" presName="linearProcess" presStyleCnt="0"/>
      <dgm:spPr/>
    </dgm:pt>
    <dgm:pt modelId="{D40F6DA9-2B56-4925-AEB6-F18CA2EED6BF}" type="pres">
      <dgm:prSet presAssocID="{7D0A3A59-984D-4B49-B9CD-1116D4C7D4A7}" presName="textNode" presStyleLbl="node1" presStyleIdx="0" presStyleCnt="4">
        <dgm:presLayoutVars>
          <dgm:bulletEnabled val="1"/>
        </dgm:presLayoutVars>
      </dgm:prSet>
      <dgm:spPr/>
    </dgm:pt>
    <dgm:pt modelId="{4FF07578-44D2-48FC-9449-241A92A6BC00}" type="pres">
      <dgm:prSet presAssocID="{A6312017-48BF-4E03-9777-75C5A71BD409}" presName="sibTrans" presStyleCnt="0"/>
      <dgm:spPr/>
    </dgm:pt>
    <dgm:pt modelId="{71AA9D5C-570A-4E4F-B2B1-ACA34C2ABB55}" type="pres">
      <dgm:prSet presAssocID="{E0D47BAD-0428-4983-A3AF-818649A025F0}" presName="textNode" presStyleLbl="node1" presStyleIdx="1" presStyleCnt="4">
        <dgm:presLayoutVars>
          <dgm:bulletEnabled val="1"/>
        </dgm:presLayoutVars>
      </dgm:prSet>
      <dgm:spPr/>
    </dgm:pt>
    <dgm:pt modelId="{B8A2792F-7B2E-420C-B8D9-46975C623620}" type="pres">
      <dgm:prSet presAssocID="{36FF3398-6966-4769-BE87-D2CC38153169}" presName="sibTrans" presStyleCnt="0"/>
      <dgm:spPr/>
    </dgm:pt>
    <dgm:pt modelId="{AD5CB27D-0D79-4E89-A563-DB6EAC2D5DA1}" type="pres">
      <dgm:prSet presAssocID="{C2B9B258-7ABF-42B3-AF1C-A4AECD961A0A}" presName="textNode" presStyleLbl="node1" presStyleIdx="2" presStyleCnt="4">
        <dgm:presLayoutVars>
          <dgm:bulletEnabled val="1"/>
        </dgm:presLayoutVars>
      </dgm:prSet>
      <dgm:spPr/>
    </dgm:pt>
    <dgm:pt modelId="{6B0474B6-E00A-41E6-8997-0644DD66F2AC}" type="pres">
      <dgm:prSet presAssocID="{84CE1443-8EA2-4DFF-9234-9EFBDB609FC2}" presName="sibTrans" presStyleCnt="0"/>
      <dgm:spPr/>
    </dgm:pt>
    <dgm:pt modelId="{ED3D0E20-D6DE-41E2-983F-49B04CFBD993}" type="pres">
      <dgm:prSet presAssocID="{C0A08C3B-0BEE-4FA2-AC0F-DBB066C6AC56}" presName="textNode" presStyleLbl="node1" presStyleIdx="3" presStyleCnt="4">
        <dgm:presLayoutVars>
          <dgm:bulletEnabled val="1"/>
        </dgm:presLayoutVars>
      </dgm:prSet>
      <dgm:spPr/>
    </dgm:pt>
  </dgm:ptLst>
  <dgm:cxnLst>
    <dgm:cxn modelId="{C99C7400-0EED-40B8-AFD1-A9CEB8AF8E4B}" type="presOf" srcId="{7D0A3A59-984D-4B49-B9CD-1116D4C7D4A7}" destId="{D40F6DA9-2B56-4925-AEB6-F18CA2EED6BF}" srcOrd="0" destOrd="0" presId="urn:microsoft.com/office/officeart/2005/8/layout/hProcess9"/>
    <dgm:cxn modelId="{AAE21267-826A-4BC2-85EB-8563508A2B29}" srcId="{712CA7A2-F714-4FE4-A75B-D133FA8AC5BC}" destId="{E0D47BAD-0428-4983-A3AF-818649A025F0}" srcOrd="1" destOrd="0" parTransId="{868CD095-929E-4860-907F-922DFE8D5486}" sibTransId="{36FF3398-6966-4769-BE87-D2CC38153169}"/>
    <dgm:cxn modelId="{28E6256F-E6C1-421D-9371-EB9A5B970CAF}" srcId="{712CA7A2-F714-4FE4-A75B-D133FA8AC5BC}" destId="{7D0A3A59-984D-4B49-B9CD-1116D4C7D4A7}" srcOrd="0" destOrd="0" parTransId="{569BCEF3-A73A-4F63-834D-6CF2E5FEAEEA}" sibTransId="{A6312017-48BF-4E03-9777-75C5A71BD409}"/>
    <dgm:cxn modelId="{17618252-A2BF-4BA0-BACC-76F022AF5591}" type="presOf" srcId="{E0D47BAD-0428-4983-A3AF-818649A025F0}" destId="{71AA9D5C-570A-4E4F-B2B1-ACA34C2ABB55}" srcOrd="0" destOrd="0" presId="urn:microsoft.com/office/officeart/2005/8/layout/hProcess9"/>
    <dgm:cxn modelId="{22A93153-5F16-4022-9B78-FBE532CDC93C}" srcId="{712CA7A2-F714-4FE4-A75B-D133FA8AC5BC}" destId="{C0A08C3B-0BEE-4FA2-AC0F-DBB066C6AC56}" srcOrd="3" destOrd="0" parTransId="{9DE0D243-5E5C-43B7-AA00-454C2B2894CA}" sibTransId="{4B299F95-AA00-410F-BE40-07E359067619}"/>
    <dgm:cxn modelId="{FEA2DB79-67F5-4613-9B38-67A6E0C9DFEC}" type="presOf" srcId="{C2B9B258-7ABF-42B3-AF1C-A4AECD961A0A}" destId="{AD5CB27D-0D79-4E89-A563-DB6EAC2D5DA1}" srcOrd="0" destOrd="0" presId="urn:microsoft.com/office/officeart/2005/8/layout/hProcess9"/>
    <dgm:cxn modelId="{213A727D-5457-482F-928B-04A5A327AA5F}" srcId="{712CA7A2-F714-4FE4-A75B-D133FA8AC5BC}" destId="{C2B9B258-7ABF-42B3-AF1C-A4AECD961A0A}" srcOrd="2" destOrd="0" parTransId="{7B990A65-8386-4DD9-9900-B66FF9BC28A6}" sibTransId="{84CE1443-8EA2-4DFF-9234-9EFBDB609FC2}"/>
    <dgm:cxn modelId="{44D7839A-C643-481D-B684-04C466F0D18F}" type="presOf" srcId="{712CA7A2-F714-4FE4-A75B-D133FA8AC5BC}" destId="{DCBAE0DB-45BD-4181-BFE0-E3ABAB732AAD}" srcOrd="0" destOrd="0" presId="urn:microsoft.com/office/officeart/2005/8/layout/hProcess9"/>
    <dgm:cxn modelId="{F9C18AF3-0A38-46E5-88BF-D9D20684B42C}" type="presOf" srcId="{C0A08C3B-0BEE-4FA2-AC0F-DBB066C6AC56}" destId="{ED3D0E20-D6DE-41E2-983F-49B04CFBD993}" srcOrd="0" destOrd="0" presId="urn:microsoft.com/office/officeart/2005/8/layout/hProcess9"/>
    <dgm:cxn modelId="{D5BAB02B-7731-4180-803D-AB268671299A}" type="presParOf" srcId="{DCBAE0DB-45BD-4181-BFE0-E3ABAB732AAD}" destId="{F9ED7482-1560-4A10-AA44-9B1E00ABD110}" srcOrd="0" destOrd="0" presId="urn:microsoft.com/office/officeart/2005/8/layout/hProcess9"/>
    <dgm:cxn modelId="{B6C8C8BE-E7C3-473A-AB33-3992DB0971B2}" type="presParOf" srcId="{DCBAE0DB-45BD-4181-BFE0-E3ABAB732AAD}" destId="{CBAC1F1E-747D-40B3-B713-D59011143841}" srcOrd="1" destOrd="0" presId="urn:microsoft.com/office/officeart/2005/8/layout/hProcess9"/>
    <dgm:cxn modelId="{F07C682E-7398-4E6A-A646-3D36C36EE6A3}" type="presParOf" srcId="{CBAC1F1E-747D-40B3-B713-D59011143841}" destId="{D40F6DA9-2B56-4925-AEB6-F18CA2EED6BF}" srcOrd="0" destOrd="0" presId="urn:microsoft.com/office/officeart/2005/8/layout/hProcess9"/>
    <dgm:cxn modelId="{638F97E2-2814-439B-9363-9C1CBBC55D20}" type="presParOf" srcId="{CBAC1F1E-747D-40B3-B713-D59011143841}" destId="{4FF07578-44D2-48FC-9449-241A92A6BC00}" srcOrd="1" destOrd="0" presId="urn:microsoft.com/office/officeart/2005/8/layout/hProcess9"/>
    <dgm:cxn modelId="{A49777D7-6AB6-4018-BCCF-535929C5479D}" type="presParOf" srcId="{CBAC1F1E-747D-40B3-B713-D59011143841}" destId="{71AA9D5C-570A-4E4F-B2B1-ACA34C2ABB55}" srcOrd="2" destOrd="0" presId="urn:microsoft.com/office/officeart/2005/8/layout/hProcess9"/>
    <dgm:cxn modelId="{742B0B81-5828-44FA-981E-F2667CA7DD52}" type="presParOf" srcId="{CBAC1F1E-747D-40B3-B713-D59011143841}" destId="{B8A2792F-7B2E-420C-B8D9-46975C623620}" srcOrd="3" destOrd="0" presId="urn:microsoft.com/office/officeart/2005/8/layout/hProcess9"/>
    <dgm:cxn modelId="{0680B615-FEF1-4121-A454-370846A95444}" type="presParOf" srcId="{CBAC1F1E-747D-40B3-B713-D59011143841}" destId="{AD5CB27D-0D79-4E89-A563-DB6EAC2D5DA1}" srcOrd="4" destOrd="0" presId="urn:microsoft.com/office/officeart/2005/8/layout/hProcess9"/>
    <dgm:cxn modelId="{F045C800-B65E-4AE2-B784-2678821FF5EC}" type="presParOf" srcId="{CBAC1F1E-747D-40B3-B713-D59011143841}" destId="{6B0474B6-E00A-41E6-8997-0644DD66F2AC}" srcOrd="5" destOrd="0" presId="urn:microsoft.com/office/officeart/2005/8/layout/hProcess9"/>
    <dgm:cxn modelId="{FD638EC7-BE3B-4B75-8B06-0C51A50DBE08}" type="presParOf" srcId="{CBAC1F1E-747D-40B3-B713-D59011143841}" destId="{ED3D0E20-D6DE-41E2-983F-49B04CFBD993}" srcOrd="6" destOrd="0" presId="urn:microsoft.com/office/officeart/2005/8/layout/hProcess9"/>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ED7482-1560-4A10-AA44-9B1E00ABD110}">
      <dsp:nvSpPr>
        <dsp:cNvPr id="0" name=""/>
        <dsp:cNvSpPr/>
      </dsp:nvSpPr>
      <dsp:spPr>
        <a:xfrm>
          <a:off x="4" y="0"/>
          <a:ext cx="9423395" cy="541866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0F6DA9-2B56-4925-AEB6-F18CA2EED6BF}">
      <dsp:nvSpPr>
        <dsp:cNvPr id="0" name=""/>
        <dsp:cNvSpPr/>
      </dsp:nvSpPr>
      <dsp:spPr>
        <a:xfrm>
          <a:off x="4716" y="1625600"/>
          <a:ext cx="2268425"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
              <a:srgbClr val="F79646"/>
            </a:buClr>
            <a:buFont typeface="Wingdings" pitchFamily="2" charset="2"/>
            <a:buNone/>
          </a:pPr>
          <a:r>
            <a:rPr lang="en-US" sz="2000" kern="1200" dirty="0">
              <a:effectLst>
                <a:outerShdw blurRad="38100" dist="38100" dir="2700000" algn="tl">
                  <a:srgbClr val="C0C0C0"/>
                </a:outerShdw>
              </a:effectLst>
              <a:ea typeface="ＭＳ Ｐゴシック" pitchFamily="34" charset="-128"/>
            </a:rPr>
            <a:t>SUPEROVULATION</a:t>
          </a:r>
        </a:p>
        <a:p>
          <a:pPr marL="0" lvl="0" indent="0" algn="ctr" defTabSz="889000">
            <a:lnSpc>
              <a:spcPct val="90000"/>
            </a:lnSpc>
            <a:spcBef>
              <a:spcPct val="0"/>
            </a:spcBef>
            <a:spcAft>
              <a:spcPct val="35000"/>
            </a:spcAft>
            <a:buClr>
              <a:srgbClr val="F79646"/>
            </a:buClr>
            <a:buFont typeface="Wingdings" pitchFamily="2" charset="2"/>
            <a:buNone/>
          </a:pPr>
          <a:r>
            <a:rPr lang="en-US" sz="2000" kern="1200" dirty="0">
              <a:effectLst>
                <a:outerShdw blurRad="38100" dist="38100" dir="2700000" algn="tl">
                  <a:srgbClr val="C0C0C0"/>
                </a:outerShdw>
              </a:effectLst>
              <a:ea typeface="ＭＳ Ｐゴシック" pitchFamily="34" charset="-128"/>
            </a:rPr>
            <a:t>Fertility drugs  stimulate 2-4 egg follicles at a time </a:t>
          </a:r>
          <a:endParaRPr lang="en-CA" sz="2000" kern="1200" dirty="0"/>
        </a:p>
      </dsp:txBody>
      <dsp:txXfrm>
        <a:off x="110523" y="1731407"/>
        <a:ext cx="2056811" cy="1955852"/>
      </dsp:txXfrm>
    </dsp:sp>
    <dsp:sp modelId="{71AA9D5C-570A-4E4F-B2B1-ACA34C2ABB55}">
      <dsp:nvSpPr>
        <dsp:cNvPr id="0" name=""/>
        <dsp:cNvSpPr/>
      </dsp:nvSpPr>
      <dsp:spPr>
        <a:xfrm>
          <a:off x="2386563" y="1625600"/>
          <a:ext cx="2268425"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
              <a:srgbClr val="F79646"/>
            </a:buClr>
            <a:buFont typeface="Wingdings" pitchFamily="2" charset="2"/>
            <a:buNone/>
          </a:pPr>
          <a:r>
            <a:rPr lang="en-US" sz="2000" kern="1200" dirty="0">
              <a:effectLst>
                <a:outerShdw blurRad="38100" dist="38100" dir="2700000" algn="tl">
                  <a:srgbClr val="C0C0C0"/>
                </a:outerShdw>
              </a:effectLst>
              <a:ea typeface="ＭＳ Ｐゴシック" pitchFamily="34" charset="-128"/>
            </a:rPr>
            <a:t>MONITORING</a:t>
          </a:r>
        </a:p>
        <a:p>
          <a:pPr marL="0" lvl="0" indent="0" algn="ctr" defTabSz="889000">
            <a:lnSpc>
              <a:spcPct val="90000"/>
            </a:lnSpc>
            <a:spcBef>
              <a:spcPct val="0"/>
            </a:spcBef>
            <a:spcAft>
              <a:spcPct val="35000"/>
            </a:spcAft>
            <a:buClr>
              <a:srgbClr val="F79646"/>
            </a:buClr>
            <a:buFont typeface="Wingdings" pitchFamily="2" charset="2"/>
            <a:buNone/>
          </a:pPr>
          <a:r>
            <a:rPr lang="en-US" sz="2000" kern="1200" dirty="0">
              <a:effectLst>
                <a:outerShdw blurRad="38100" dist="38100" dir="2700000" algn="tl">
                  <a:srgbClr val="C0C0C0"/>
                </a:outerShdw>
              </a:effectLst>
              <a:ea typeface="ＭＳ Ｐゴシック" pitchFamily="34" charset="-128"/>
            </a:rPr>
            <a:t>Ultrasound and bloodwork is used to monitor your response </a:t>
          </a:r>
          <a:endParaRPr lang="en-CA" sz="2000" kern="1200" dirty="0"/>
        </a:p>
      </dsp:txBody>
      <dsp:txXfrm>
        <a:off x="2492370" y="1731407"/>
        <a:ext cx="2056811" cy="1955852"/>
      </dsp:txXfrm>
    </dsp:sp>
    <dsp:sp modelId="{AD5CB27D-0D79-4E89-A563-DB6EAC2D5DA1}">
      <dsp:nvSpPr>
        <dsp:cNvPr id="0" name=""/>
        <dsp:cNvSpPr/>
      </dsp:nvSpPr>
      <dsp:spPr>
        <a:xfrm>
          <a:off x="4768410" y="1625600"/>
          <a:ext cx="2268425"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
              <a:srgbClr val="F79646"/>
            </a:buClr>
            <a:buFont typeface="Wingdings" pitchFamily="2" charset="2"/>
            <a:buNone/>
          </a:pPr>
          <a:r>
            <a:rPr lang="en-US" sz="2000" kern="1200" dirty="0">
              <a:effectLst>
                <a:outerShdw blurRad="38100" dist="38100" dir="2700000" algn="tl">
                  <a:srgbClr val="C0C0C0"/>
                </a:outerShdw>
              </a:effectLst>
              <a:ea typeface="ＭＳ Ｐゴシック" pitchFamily="34" charset="-128"/>
            </a:rPr>
            <a:t>SPERM WASHING</a:t>
          </a:r>
        </a:p>
        <a:p>
          <a:pPr marL="0" lvl="0" indent="0" algn="ctr" defTabSz="889000">
            <a:lnSpc>
              <a:spcPct val="90000"/>
            </a:lnSpc>
            <a:spcBef>
              <a:spcPct val="0"/>
            </a:spcBef>
            <a:spcAft>
              <a:spcPct val="35000"/>
            </a:spcAft>
            <a:buClr>
              <a:srgbClr val="F79646"/>
            </a:buClr>
            <a:buFont typeface="Wingdings" pitchFamily="2" charset="2"/>
            <a:buNone/>
          </a:pPr>
          <a:r>
            <a:rPr lang="en-US" sz="2000" kern="1200" dirty="0">
              <a:effectLst>
                <a:outerShdw blurRad="38100" dist="38100" dir="2700000" algn="tl">
                  <a:srgbClr val="C0C0C0"/>
                </a:outerShdw>
              </a:effectLst>
              <a:ea typeface="ＭＳ Ｐゴシック" pitchFamily="34" charset="-128"/>
            </a:rPr>
            <a:t>Semen is processed in the lab just prior to ovulation</a:t>
          </a:r>
          <a:endParaRPr lang="en-CA" sz="2000" kern="1200" dirty="0"/>
        </a:p>
      </dsp:txBody>
      <dsp:txXfrm>
        <a:off x="4874217" y="1731407"/>
        <a:ext cx="2056811" cy="1955852"/>
      </dsp:txXfrm>
    </dsp:sp>
    <dsp:sp modelId="{ED3D0E20-D6DE-41E2-983F-49B04CFBD993}">
      <dsp:nvSpPr>
        <dsp:cNvPr id="0" name=""/>
        <dsp:cNvSpPr/>
      </dsp:nvSpPr>
      <dsp:spPr>
        <a:xfrm>
          <a:off x="7150257" y="1625600"/>
          <a:ext cx="2268425" cy="21674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
              <a:srgbClr val="F79646"/>
            </a:buClr>
            <a:buFont typeface="Wingdings" pitchFamily="2" charset="2"/>
            <a:buNone/>
          </a:pPr>
          <a:r>
            <a:rPr lang="en-US" sz="2000" kern="1200" dirty="0">
              <a:effectLst>
                <a:outerShdw blurRad="38100" dist="38100" dir="2700000" algn="tl">
                  <a:srgbClr val="C0C0C0"/>
                </a:outerShdw>
              </a:effectLst>
              <a:ea typeface="ＭＳ Ｐゴシック" pitchFamily="34" charset="-128"/>
            </a:rPr>
            <a:t>INSEMINATION</a:t>
          </a:r>
        </a:p>
        <a:p>
          <a:pPr marL="0" lvl="0" indent="0" algn="ctr" defTabSz="889000">
            <a:lnSpc>
              <a:spcPct val="90000"/>
            </a:lnSpc>
            <a:spcBef>
              <a:spcPct val="0"/>
            </a:spcBef>
            <a:spcAft>
              <a:spcPct val="35000"/>
            </a:spcAft>
            <a:buClr>
              <a:srgbClr val="F79646"/>
            </a:buClr>
            <a:buFont typeface="Wingdings" pitchFamily="2" charset="2"/>
            <a:buNone/>
          </a:pPr>
          <a:r>
            <a:rPr lang="en-US" sz="2000" kern="1200" dirty="0">
              <a:effectLst>
                <a:outerShdw blurRad="38100" dist="38100" dir="2700000" algn="tl">
                  <a:srgbClr val="C0C0C0"/>
                </a:outerShdw>
              </a:effectLst>
              <a:ea typeface="ＭＳ Ｐゴシック" pitchFamily="34" charset="-128"/>
            </a:rPr>
            <a:t>Sperm is placed in the uterus so fertilization can occur naturally</a:t>
          </a:r>
          <a:endParaRPr lang="en-CA" sz="2000" kern="1200" dirty="0"/>
        </a:p>
      </dsp:txBody>
      <dsp:txXfrm>
        <a:off x="7256064" y="1731407"/>
        <a:ext cx="2056811" cy="195585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2B586E-1E63-4CA7-BBFF-EC207E94BB97}" type="datetimeFigureOut">
              <a:rPr lang="en-CA" smtClean="0"/>
              <a:t>2020-08-02</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F2999-507A-4160-9B87-EE6ACAA3611D}" type="slidenum">
              <a:rPr lang="en-CA" smtClean="0"/>
              <a:t>‹#›</a:t>
            </a:fld>
            <a:endParaRPr lang="en-CA"/>
          </a:p>
        </p:txBody>
      </p:sp>
    </p:spTree>
    <p:extLst>
      <p:ext uri="{BB962C8B-B14F-4D97-AF65-F5344CB8AC3E}">
        <p14:creationId xmlns:p14="http://schemas.microsoft.com/office/powerpoint/2010/main" val="113690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Welcome to the patient education session on superovulation and intrauterine insemination at the Kingston Reproductive Centre at Kingston General Hospital. My name is Dr. Bryden Magee and I am one of the reproductive endocrinologist and infertility specialists at the KRC. </a:t>
            </a:r>
          </a:p>
        </p:txBody>
      </p:sp>
      <p:sp>
        <p:nvSpPr>
          <p:cNvPr id="4" name="Slide Number Placeholder 3"/>
          <p:cNvSpPr>
            <a:spLocks noGrp="1"/>
          </p:cNvSpPr>
          <p:nvPr>
            <p:ph type="sldNum" sz="quarter" idx="5"/>
          </p:nvPr>
        </p:nvSpPr>
        <p:spPr/>
        <p:txBody>
          <a:bodyPr/>
          <a:lstStyle/>
          <a:p>
            <a:fld id="{DAFF2999-507A-4160-9B87-EE6ACAA3611D}" type="slidenum">
              <a:rPr lang="en-CA" smtClean="0"/>
              <a:t>1</a:t>
            </a:fld>
            <a:endParaRPr lang="en-CA"/>
          </a:p>
        </p:txBody>
      </p:sp>
    </p:spTree>
    <p:extLst>
      <p:ext uri="{BB962C8B-B14F-4D97-AF65-F5344CB8AC3E}">
        <p14:creationId xmlns:p14="http://schemas.microsoft.com/office/powerpoint/2010/main" val="4108108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On the morning of the insemination, if </a:t>
            </a:r>
            <a:r>
              <a:rPr lang="en-CA" sz="1200" dirty="0">
                <a:solidFill>
                  <a:srgbClr val="000000"/>
                </a:solidFill>
              </a:rPr>
              <a:t>your reproductive partner is the sperm provider, than the semen needs to be produced by masturbation. The semen should be kept at body temperature to avoid it getting too cold or too hot. The semen should be dropped off at </a:t>
            </a:r>
            <a:r>
              <a:rPr lang="en-CA" sz="1200" dirty="0" err="1">
                <a:solidFill>
                  <a:srgbClr val="000000"/>
                </a:solidFill>
              </a:rPr>
              <a:t>Flowlabs</a:t>
            </a:r>
            <a:r>
              <a:rPr lang="en-CA" sz="1200" dirty="0">
                <a:solidFill>
                  <a:srgbClr val="000000"/>
                </a:solidFill>
              </a:rPr>
              <a:t> on the 5</a:t>
            </a:r>
            <a:r>
              <a:rPr lang="en-CA" sz="1200" baseline="30000" dirty="0">
                <a:solidFill>
                  <a:srgbClr val="000000"/>
                </a:solidFill>
              </a:rPr>
              <a:t>th</a:t>
            </a:r>
            <a:r>
              <a:rPr lang="en-CA" sz="1200" dirty="0">
                <a:solidFill>
                  <a:srgbClr val="000000"/>
                </a:solidFill>
              </a:rPr>
              <a:t> floor of KGH within 1 hour of collection.</a:t>
            </a:r>
          </a:p>
          <a:p>
            <a:endParaRPr lang="en-CA" sz="1200" dirty="0">
              <a:solidFill>
                <a:srgbClr val="000000"/>
              </a:solidFill>
            </a:endParaRPr>
          </a:p>
          <a:p>
            <a:r>
              <a:rPr lang="en-CA" sz="1200" dirty="0">
                <a:solidFill>
                  <a:srgbClr val="000000"/>
                </a:solidFill>
              </a:rPr>
              <a:t>Once the semen is received by </a:t>
            </a:r>
            <a:r>
              <a:rPr lang="en-CA" sz="1200" dirty="0" err="1">
                <a:solidFill>
                  <a:srgbClr val="000000"/>
                </a:solidFill>
              </a:rPr>
              <a:t>Flowlabs</a:t>
            </a:r>
            <a:r>
              <a:rPr lang="en-CA" sz="1200" dirty="0">
                <a:solidFill>
                  <a:srgbClr val="000000"/>
                </a:solidFill>
              </a:rPr>
              <a:t>, it will be “washed” to separate, concentrate and activate the sperm. This washing process allows the sperm to be placed directly into the uterus, which bypasses the cervical mucus and allows more sperm to move into the uterus and swim up the fallopian tubes. </a:t>
            </a:r>
          </a:p>
          <a:p>
            <a:endParaRPr lang="en-CA" dirty="0"/>
          </a:p>
        </p:txBody>
      </p:sp>
      <p:sp>
        <p:nvSpPr>
          <p:cNvPr id="4" name="Slide Number Placeholder 3"/>
          <p:cNvSpPr>
            <a:spLocks noGrp="1"/>
          </p:cNvSpPr>
          <p:nvPr>
            <p:ph type="sldNum" sz="quarter" idx="5"/>
          </p:nvPr>
        </p:nvSpPr>
        <p:spPr/>
        <p:txBody>
          <a:bodyPr/>
          <a:lstStyle/>
          <a:p>
            <a:fld id="{DAFF2999-507A-4160-9B87-EE6ACAA3611D}" type="slidenum">
              <a:rPr lang="en-CA" smtClean="0"/>
              <a:t>10</a:t>
            </a:fld>
            <a:endParaRPr lang="en-CA"/>
          </a:p>
        </p:txBody>
      </p:sp>
    </p:spTree>
    <p:extLst>
      <p:ext uri="{BB962C8B-B14F-4D97-AF65-F5344CB8AC3E}">
        <p14:creationId xmlns:p14="http://schemas.microsoft.com/office/powerpoint/2010/main" val="2957788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You will be given a time to come to the Kingston Reproductive Centre for your insemination. When you arrive, you will be brought into an exam room by a nurse or medical resident and asked to change.  The nurse will then retrieve your washed sperm specimen from </a:t>
            </a:r>
            <a:r>
              <a:rPr lang="en-US" altLang="en-US" dirty="0" err="1"/>
              <a:t>Flowlabs</a:t>
            </a:r>
            <a:r>
              <a:rPr lang="en-US" altLang="en-US" dirty="0"/>
              <a:t>. If you are using frozen donor sperm, a unit of sperm will be thawed after you have arrived. Before insemination, the nurse will confirm with you the name on the specimen or donor number if applicable.  She will then load your specimen into a small sterile tube called a catheter.</a:t>
            </a:r>
          </a:p>
          <a:p>
            <a:endParaRPr lang="en-US" altLang="en-US" dirty="0"/>
          </a:p>
          <a:p>
            <a:r>
              <a:rPr lang="en-US" altLang="en-US" dirty="0"/>
              <a:t>A speculum will be placed inside the vagina in order to see your cervix.  The catheter will be passed through the cervix into the uterus.  You may experience slight discomfort or cramping with the insertion.  The specimen will then be slowly injected into the uterus.  </a:t>
            </a:r>
          </a:p>
          <a:p>
            <a:endParaRPr lang="en-US" altLang="en-US" dirty="0"/>
          </a:p>
          <a:p>
            <a:r>
              <a:rPr lang="en-US" altLang="en-US" dirty="0"/>
              <a:t>Sometimes the cervix is difficult to  pass due to an irregular pathway and it can take a few minutes to complete the procedure.  You may get a small amount of spotting after the procedure, but this does not affect the success rate.  </a:t>
            </a:r>
          </a:p>
          <a:p>
            <a:endParaRPr lang="en-CA" dirty="0"/>
          </a:p>
        </p:txBody>
      </p:sp>
      <p:sp>
        <p:nvSpPr>
          <p:cNvPr id="4" name="Slide Number Placeholder 3"/>
          <p:cNvSpPr>
            <a:spLocks noGrp="1"/>
          </p:cNvSpPr>
          <p:nvPr>
            <p:ph type="sldNum" sz="quarter" idx="5"/>
          </p:nvPr>
        </p:nvSpPr>
        <p:spPr/>
        <p:txBody>
          <a:bodyPr/>
          <a:lstStyle/>
          <a:p>
            <a:fld id="{DAFF2999-507A-4160-9B87-EE6ACAA3611D}" type="slidenum">
              <a:rPr lang="en-CA" smtClean="0"/>
              <a:t>11</a:t>
            </a:fld>
            <a:endParaRPr lang="en-CA"/>
          </a:p>
        </p:txBody>
      </p:sp>
    </p:spTree>
    <p:extLst>
      <p:ext uri="{BB962C8B-B14F-4D97-AF65-F5344CB8AC3E}">
        <p14:creationId xmlns:p14="http://schemas.microsoft.com/office/powerpoint/2010/main" val="863946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After insemination, you will rest for 10-15 minutes and then you can leave and go about your day as you normally would.</a:t>
            </a:r>
          </a:p>
          <a:p>
            <a:r>
              <a:rPr lang="en-CA" dirty="0"/>
              <a:t>Depending on what your doctor has prescribed, you may be asked to take a vaginal progesterone suppository twice a day, called </a:t>
            </a:r>
            <a:r>
              <a:rPr lang="en-CA" dirty="0" err="1"/>
              <a:t>endometrin</a:t>
            </a:r>
            <a:r>
              <a:rPr lang="en-CA" dirty="0"/>
              <a:t> or </a:t>
            </a:r>
            <a:r>
              <a:rPr lang="en-CA" dirty="0" err="1"/>
              <a:t>prometrium</a:t>
            </a:r>
            <a:r>
              <a:rPr lang="en-CA" dirty="0"/>
              <a:t>.</a:t>
            </a:r>
          </a:p>
          <a:p>
            <a:r>
              <a:rPr lang="en-CA" dirty="0"/>
              <a:t>2 weeks after your procedure, </a:t>
            </a:r>
            <a:r>
              <a:rPr lang="en-US" altLang="en-US" dirty="0"/>
              <a:t>It is recommended that you do a home pregnancy test, even if you have a period, because sometime bleeding can occur in early pregnancy. </a:t>
            </a:r>
          </a:p>
          <a:p>
            <a:endParaRPr lang="en-CA" dirty="0"/>
          </a:p>
          <a:p>
            <a:r>
              <a:rPr lang="en-US" altLang="en-US" dirty="0"/>
              <a:t>If your pregnancy test is positive, please call the KRC and we will arrange a bloodwork to test your pregnancy hormone level and then an ultrasound about 3 weeks later. </a:t>
            </a:r>
          </a:p>
          <a:p>
            <a:endParaRPr lang="en-US" altLang="en-US" dirty="0"/>
          </a:p>
          <a:p>
            <a:r>
              <a:rPr lang="en-US" altLang="en-US" dirty="0"/>
              <a:t>If your pregnancy test is negative, you can call the KRC to start another cycle, or to book a follow up appointment with your doctor to go over things. I recommend always meeting back with you doctor if you are not pregnant after 3 cycles of treatment. </a:t>
            </a:r>
          </a:p>
          <a:p>
            <a:endParaRPr lang="en-US" altLang="en-US" dirty="0"/>
          </a:p>
          <a:p>
            <a:r>
              <a:rPr lang="en-US" altLang="en-US" dirty="0"/>
              <a:t>You have now completed the overview for the SO/IUI treatment planned by your physician. The next step is to review some risks associated with SO/IUI.</a:t>
            </a:r>
          </a:p>
          <a:p>
            <a:endParaRPr lang="en-CA" dirty="0"/>
          </a:p>
        </p:txBody>
      </p:sp>
      <p:sp>
        <p:nvSpPr>
          <p:cNvPr id="4" name="Slide Number Placeholder 3"/>
          <p:cNvSpPr>
            <a:spLocks noGrp="1"/>
          </p:cNvSpPr>
          <p:nvPr>
            <p:ph type="sldNum" sz="quarter" idx="5"/>
          </p:nvPr>
        </p:nvSpPr>
        <p:spPr/>
        <p:txBody>
          <a:bodyPr/>
          <a:lstStyle/>
          <a:p>
            <a:fld id="{DAFF2999-507A-4160-9B87-EE6ACAA3611D}" type="slidenum">
              <a:rPr lang="en-CA" smtClean="0"/>
              <a:t>12</a:t>
            </a:fld>
            <a:endParaRPr lang="en-CA"/>
          </a:p>
        </p:txBody>
      </p:sp>
    </p:spTree>
    <p:extLst>
      <p:ext uri="{BB962C8B-B14F-4D97-AF65-F5344CB8AC3E}">
        <p14:creationId xmlns:p14="http://schemas.microsoft.com/office/powerpoint/2010/main" val="780123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CA" altLang="en-US" dirty="0"/>
              <a:t>Slide 11</a:t>
            </a:r>
          </a:p>
          <a:p>
            <a:pPr eaLnBrk="1" hangingPunct="1">
              <a:spcBef>
                <a:spcPct val="0"/>
              </a:spcBef>
            </a:pPr>
            <a:endParaRPr lang="en-CA" altLang="en-US" dirty="0"/>
          </a:p>
          <a:p>
            <a:pPr eaLnBrk="1" hangingPunct="1">
              <a:spcBef>
                <a:spcPct val="0"/>
              </a:spcBef>
            </a:pPr>
            <a:r>
              <a:rPr lang="en-CA" altLang="en-US" dirty="0"/>
              <a:t>The biggest risk of taking fertility drugs is the risk of a twin or triplet pregnancy. Carrying more than 1 baby at a time increases risks to both mom and babies, including the risk of miscarriage or preterm delivery which can have very serious complications, c-section, heavy bleeding after delivery or other complications in pregnancy like high blood pressure or diabetes. Sometimes, the risk of a twin or triplet pregnancy is too high, and the cycle has to be cancelled. </a:t>
            </a:r>
          </a:p>
          <a:p>
            <a:pPr eaLnBrk="1" hangingPunct="1">
              <a:spcBef>
                <a:spcPct val="0"/>
              </a:spcBef>
            </a:pPr>
            <a:endParaRPr lang="en-CA" altLang="en-US" dirty="0"/>
          </a:p>
          <a:p>
            <a:pPr eaLnBrk="1" hangingPunct="1">
              <a:spcBef>
                <a:spcPct val="0"/>
              </a:spcBef>
            </a:pPr>
            <a:r>
              <a:rPr lang="en-CA" altLang="en-US" dirty="0"/>
              <a:t>The risks of intrauterine insemination are low, but include a chance of pain or light bleeding after the procedure, and a very low risk of infection. Rarely, there can be more severe cramping called a prostaglandin reaction.  This is treated with pain medications and monitoring until the cramping subsides.  </a:t>
            </a:r>
          </a:p>
          <a:p>
            <a:pPr eaLnBrk="1" hangingPunct="1">
              <a:spcBef>
                <a:spcPct val="0"/>
              </a:spcBef>
            </a:pPr>
            <a:endParaRPr lang="en-CA" altLang="en-US" dirty="0"/>
          </a:p>
          <a:p>
            <a:endParaRPr lang="en-CA" dirty="0"/>
          </a:p>
        </p:txBody>
      </p:sp>
      <p:sp>
        <p:nvSpPr>
          <p:cNvPr id="4" name="Slide Number Placeholder 3"/>
          <p:cNvSpPr>
            <a:spLocks noGrp="1"/>
          </p:cNvSpPr>
          <p:nvPr>
            <p:ph type="sldNum" sz="quarter" idx="5"/>
          </p:nvPr>
        </p:nvSpPr>
        <p:spPr/>
        <p:txBody>
          <a:bodyPr/>
          <a:lstStyle/>
          <a:p>
            <a:fld id="{DAFF2999-507A-4160-9B87-EE6ACAA3611D}" type="slidenum">
              <a:rPr lang="en-CA" smtClean="0"/>
              <a:t>13</a:t>
            </a:fld>
            <a:endParaRPr lang="en-CA"/>
          </a:p>
        </p:txBody>
      </p:sp>
    </p:spTree>
    <p:extLst>
      <p:ext uri="{BB962C8B-B14F-4D97-AF65-F5344CB8AC3E}">
        <p14:creationId xmlns:p14="http://schemas.microsoft.com/office/powerpoint/2010/main" val="36834720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t>The next step is to visit the links on this slide in order to learn how to give yourself your own injections.  These are step-by-step programs that will teach you how to administer your injections. Once you are comfortable with your injections you are ready to call with your next day 1. If you do not feel comfortable giving your injections after using the online tool, please call the nurses to discuss further. </a:t>
            </a:r>
          </a:p>
          <a:p>
            <a:endParaRPr lang="en-CA" altLang="en-US" dirty="0"/>
          </a:p>
          <a:p>
            <a:r>
              <a:rPr lang="en-CA" altLang="en-US" dirty="0"/>
              <a:t>We cannot always accommodate every patient during their next cycle for reasons of patient safety and lab considerations. We will however always do our best to ensure that you are treated in a timely manner. </a:t>
            </a:r>
          </a:p>
          <a:p>
            <a:endParaRPr lang="en-CA" altLang="en-US" dirty="0"/>
          </a:p>
          <a:p>
            <a:endParaRPr lang="en-CA" dirty="0"/>
          </a:p>
        </p:txBody>
      </p:sp>
      <p:sp>
        <p:nvSpPr>
          <p:cNvPr id="4" name="Slide Number Placeholder 3"/>
          <p:cNvSpPr>
            <a:spLocks noGrp="1"/>
          </p:cNvSpPr>
          <p:nvPr>
            <p:ph type="sldNum" sz="quarter" idx="5"/>
          </p:nvPr>
        </p:nvSpPr>
        <p:spPr/>
        <p:txBody>
          <a:bodyPr/>
          <a:lstStyle/>
          <a:p>
            <a:fld id="{DAFF2999-507A-4160-9B87-EE6ACAA3611D}" type="slidenum">
              <a:rPr lang="en-CA" smtClean="0"/>
              <a:t>14</a:t>
            </a:fld>
            <a:endParaRPr lang="en-CA"/>
          </a:p>
        </p:txBody>
      </p:sp>
    </p:spTree>
    <p:extLst>
      <p:ext uri="{BB962C8B-B14F-4D97-AF65-F5344CB8AC3E}">
        <p14:creationId xmlns:p14="http://schemas.microsoft.com/office/powerpoint/2010/main" val="1438632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ltLang="en-US" dirty="0"/>
              <a:t>Here at the Kingston Reproductive Centre, our goal is to provide you with all the services necessary for a successful SO/IUI treatment cycle right here at KGH. Undergoing fertility treatment can be overwhelming and we hope to relieve some anxiety by making this process easier for you. </a:t>
            </a:r>
          </a:p>
          <a:p>
            <a:endParaRPr lang="en-CA" altLang="en-US" dirty="0"/>
          </a:p>
          <a:p>
            <a:r>
              <a:rPr lang="en-CA" altLang="en-US" dirty="0"/>
              <a:t>The Kingston Reproductive Centre is located on the 5</a:t>
            </a:r>
            <a:r>
              <a:rPr lang="en-CA" altLang="en-US" baseline="30000" dirty="0"/>
              <a:t>th</a:t>
            </a:r>
            <a:r>
              <a:rPr lang="en-CA" altLang="en-US" dirty="0"/>
              <a:t> floor of the Kidd wing of the hospital and is open from 7am-3pm Monday to Friday but monitoring and inseminations do take place on weekends and holidays as well.</a:t>
            </a:r>
          </a:p>
          <a:p>
            <a:r>
              <a:rPr lang="en-CA" altLang="en-US" dirty="0"/>
              <a:t>You can choose which pharmacy you would like to use to dispense your medications. However, the Clinic Pharmacy in the lobby of KGH carries these medications in stock. Clinic Pharmacy is closed on weekends, but Medical Arts Pharmacy at 800 Princess St always keeps fertility medications in stock as well. </a:t>
            </a:r>
          </a:p>
          <a:p>
            <a:endParaRPr lang="en-CA" altLang="en-US" dirty="0"/>
          </a:p>
          <a:p>
            <a:endParaRPr lang="en-CA" dirty="0"/>
          </a:p>
        </p:txBody>
      </p:sp>
      <p:sp>
        <p:nvSpPr>
          <p:cNvPr id="4" name="Slide Number Placeholder 3"/>
          <p:cNvSpPr>
            <a:spLocks noGrp="1"/>
          </p:cNvSpPr>
          <p:nvPr>
            <p:ph type="sldNum" sz="quarter" idx="5"/>
          </p:nvPr>
        </p:nvSpPr>
        <p:spPr/>
        <p:txBody>
          <a:bodyPr/>
          <a:lstStyle/>
          <a:p>
            <a:fld id="{DAFF2999-507A-4160-9B87-EE6ACAA3611D}" type="slidenum">
              <a:rPr lang="en-CA" smtClean="0"/>
              <a:t>15</a:t>
            </a:fld>
            <a:endParaRPr lang="en-CA"/>
          </a:p>
        </p:txBody>
      </p:sp>
    </p:spTree>
    <p:extLst>
      <p:ext uri="{BB962C8B-B14F-4D97-AF65-F5344CB8AC3E}">
        <p14:creationId xmlns:p14="http://schemas.microsoft.com/office/powerpoint/2010/main" val="1557179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Welcome to the patient education session on superovulation and intrauterine insemination at the Kingston Reproductive Centre at Kingston General Hospital. My name is Dr. Bryden Magee and I am one of the reproductive endocrinologist and infertility specialists at the KRC. </a:t>
            </a:r>
          </a:p>
        </p:txBody>
      </p:sp>
      <p:sp>
        <p:nvSpPr>
          <p:cNvPr id="4" name="Slide Number Placeholder 3"/>
          <p:cNvSpPr>
            <a:spLocks noGrp="1"/>
          </p:cNvSpPr>
          <p:nvPr>
            <p:ph type="sldNum" sz="quarter" idx="5"/>
          </p:nvPr>
        </p:nvSpPr>
        <p:spPr/>
        <p:txBody>
          <a:bodyPr/>
          <a:lstStyle/>
          <a:p>
            <a:fld id="{DAFF2999-507A-4160-9B87-EE6ACAA3611D}" type="slidenum">
              <a:rPr lang="en-CA" smtClean="0"/>
              <a:t>17</a:t>
            </a:fld>
            <a:endParaRPr lang="en-CA"/>
          </a:p>
        </p:txBody>
      </p:sp>
    </p:spTree>
    <p:extLst>
      <p:ext uri="{BB962C8B-B14F-4D97-AF65-F5344CB8AC3E}">
        <p14:creationId xmlns:p14="http://schemas.microsoft.com/office/powerpoint/2010/main" val="3628992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CA" altLang="en-US" dirty="0"/>
              <a:t>The purpose of this </a:t>
            </a:r>
            <a:r>
              <a:rPr lang="en-CA" altLang="en-US" dirty="0" err="1"/>
              <a:t>powerpoint</a:t>
            </a:r>
            <a:r>
              <a:rPr lang="en-CA" altLang="en-US" dirty="0"/>
              <a:t> is to help you become familiar with the process of superovulation and intrauterine insemination before your first treatment cycle.  I will provide a general overview of SO/IUI, then take you  step by step through all the stages treatment, review medications and common side effects, and discuss the risks associated with SO/IUI. Then, I will direct you towards your next steps in order to start treatment at the Kingston Reproductive Centre</a:t>
            </a:r>
          </a:p>
          <a:p>
            <a:pPr eaLnBrk="1" hangingPunct="1">
              <a:spcBef>
                <a:spcPct val="0"/>
              </a:spcBef>
            </a:pPr>
            <a:endParaRPr lang="en-US" altLang="en-US" dirty="0"/>
          </a:p>
          <a:p>
            <a:endParaRPr lang="en-CA" dirty="0"/>
          </a:p>
        </p:txBody>
      </p:sp>
      <p:sp>
        <p:nvSpPr>
          <p:cNvPr id="4" name="Slide Number Placeholder 3"/>
          <p:cNvSpPr>
            <a:spLocks noGrp="1"/>
          </p:cNvSpPr>
          <p:nvPr>
            <p:ph type="sldNum" sz="quarter" idx="5"/>
          </p:nvPr>
        </p:nvSpPr>
        <p:spPr/>
        <p:txBody>
          <a:bodyPr/>
          <a:lstStyle/>
          <a:p>
            <a:fld id="{DAFF2999-507A-4160-9B87-EE6ACAA3611D}" type="slidenum">
              <a:rPr lang="en-CA" smtClean="0"/>
              <a:t>2</a:t>
            </a:fld>
            <a:endParaRPr lang="en-CA"/>
          </a:p>
        </p:txBody>
      </p:sp>
    </p:spTree>
    <p:extLst>
      <p:ext uri="{BB962C8B-B14F-4D97-AF65-F5344CB8AC3E}">
        <p14:creationId xmlns:p14="http://schemas.microsoft.com/office/powerpoint/2010/main" val="2491172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process of Superovulation/Intrauterine Insemination involves taking fertility drugs in the first 1 or 2 weeks of your cycle to make more than one egg follicle grow. This growth is carefully monitored with vaginal ultrasound and bloodwork and when the eggs are ready, semen is processed in the lab so that is can be placed directly into the womb, or uterus. This allows egg and sperm to meet naturally inside your body. </a:t>
            </a:r>
          </a:p>
          <a:p>
            <a:endParaRPr lang="en-US" altLang="en-US" dirty="0"/>
          </a:p>
          <a:p>
            <a:endParaRPr lang="en-CA" dirty="0"/>
          </a:p>
        </p:txBody>
      </p:sp>
      <p:sp>
        <p:nvSpPr>
          <p:cNvPr id="4" name="Slide Number Placeholder 3"/>
          <p:cNvSpPr>
            <a:spLocks noGrp="1"/>
          </p:cNvSpPr>
          <p:nvPr>
            <p:ph type="sldNum" sz="quarter" idx="5"/>
          </p:nvPr>
        </p:nvSpPr>
        <p:spPr/>
        <p:txBody>
          <a:bodyPr/>
          <a:lstStyle/>
          <a:p>
            <a:fld id="{DAFF2999-507A-4160-9B87-EE6ACAA3611D}" type="slidenum">
              <a:rPr lang="en-CA" smtClean="0"/>
              <a:t>3</a:t>
            </a:fld>
            <a:endParaRPr lang="en-CA"/>
          </a:p>
        </p:txBody>
      </p:sp>
    </p:spTree>
    <p:extLst>
      <p:ext uri="{BB962C8B-B14F-4D97-AF65-F5344CB8AC3E}">
        <p14:creationId xmlns:p14="http://schemas.microsoft.com/office/powerpoint/2010/main" val="2876098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If fertilization occurs, the resulting embryo travels back down the fallopian tube into the uterus with the hope that the embryo implants and leads to the birth of a healthy baby</a:t>
            </a:r>
          </a:p>
          <a:p>
            <a:endParaRPr lang="en-CA" dirty="0"/>
          </a:p>
        </p:txBody>
      </p:sp>
      <p:sp>
        <p:nvSpPr>
          <p:cNvPr id="4" name="Slide Number Placeholder 3"/>
          <p:cNvSpPr>
            <a:spLocks noGrp="1"/>
          </p:cNvSpPr>
          <p:nvPr>
            <p:ph type="sldNum" sz="quarter" idx="5"/>
          </p:nvPr>
        </p:nvSpPr>
        <p:spPr/>
        <p:txBody>
          <a:bodyPr/>
          <a:lstStyle/>
          <a:p>
            <a:fld id="{DAFF2999-507A-4160-9B87-EE6ACAA3611D}" type="slidenum">
              <a:rPr lang="en-CA" smtClean="0"/>
              <a:t>4</a:t>
            </a:fld>
            <a:endParaRPr lang="en-CA"/>
          </a:p>
        </p:txBody>
      </p:sp>
    </p:spTree>
    <p:extLst>
      <p:ext uri="{BB962C8B-B14F-4D97-AF65-F5344CB8AC3E}">
        <p14:creationId xmlns:p14="http://schemas.microsoft.com/office/powerpoint/2010/main" val="3109411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Let’s begin by talking about the medications you may be prescribed in your treatment cycle.</a:t>
            </a:r>
            <a:endParaRPr lang="en-CA" altLang="en-US" dirty="0"/>
          </a:p>
          <a:p>
            <a:endParaRPr lang="en-CA" altLang="en-US" sz="1200" dirty="0"/>
          </a:p>
          <a:p>
            <a:r>
              <a:rPr lang="en-US" altLang="en-US" sz="1200" dirty="0"/>
              <a:t>Your doctor may prescribe a pill called letrozole, which you take by mouth for 5 consecutive days, usually beginning on the third day of your cycle.</a:t>
            </a:r>
          </a:p>
          <a:p>
            <a:r>
              <a:rPr lang="en-US" altLang="en-US" sz="1200" dirty="0"/>
              <a:t>Or, you may be prescribed injectable medications like </a:t>
            </a:r>
            <a:r>
              <a:rPr lang="en-US" altLang="en-US" sz="1200" dirty="0" err="1"/>
              <a:t>Gonal</a:t>
            </a:r>
            <a:r>
              <a:rPr lang="en-US" altLang="en-US" sz="1200" dirty="0"/>
              <a:t> –F, </a:t>
            </a:r>
            <a:r>
              <a:rPr lang="en-US" altLang="en-US" sz="1200" dirty="0" err="1"/>
              <a:t>luvaris</a:t>
            </a:r>
            <a:r>
              <a:rPr lang="en-US" altLang="en-US" sz="1200" dirty="0"/>
              <a:t>, </a:t>
            </a:r>
            <a:r>
              <a:rPr lang="en-US" altLang="en-US" sz="1200" dirty="0" err="1"/>
              <a:t>menopur</a:t>
            </a:r>
            <a:r>
              <a:rPr lang="en-US" altLang="en-US" sz="1200" dirty="0"/>
              <a:t> or </a:t>
            </a:r>
            <a:r>
              <a:rPr lang="en-US" altLang="en-US" sz="1200" dirty="0" err="1"/>
              <a:t>repronex</a:t>
            </a:r>
            <a:r>
              <a:rPr lang="en-US" altLang="en-US" sz="1200" dirty="0"/>
              <a:t>. You will learn how to inject these medications yourself, just under the skin around your belly button. You will give yourself these injections each day to stimulate your ovaries to produce more than one egg follicle. The dose will selected just for you by your doctor.</a:t>
            </a:r>
          </a:p>
          <a:p>
            <a:endParaRPr lang="en-CA" dirty="0"/>
          </a:p>
          <a:p>
            <a:r>
              <a:rPr lang="en-CA" dirty="0"/>
              <a:t>You may also be prescribed a medication to trigger ovulation, or the release of eggs from the ovary. This medication is called </a:t>
            </a:r>
            <a:r>
              <a:rPr lang="en-CA" dirty="0" err="1"/>
              <a:t>ovidrel</a:t>
            </a:r>
            <a:r>
              <a:rPr lang="en-CA" dirty="0"/>
              <a:t> or </a:t>
            </a:r>
            <a:r>
              <a:rPr lang="en-CA" dirty="0" err="1"/>
              <a:t>hCG</a:t>
            </a:r>
            <a:r>
              <a:rPr lang="en-CA" dirty="0"/>
              <a:t>.</a:t>
            </a:r>
          </a:p>
          <a:p>
            <a:endParaRPr lang="en-CA" dirty="0"/>
          </a:p>
          <a:p>
            <a:r>
              <a:rPr lang="en-CA" dirty="0"/>
              <a:t>Finally, depending on your specific treatment, you may be prescribed progesterone to start taking vaginally 2 days after your insemination procedure This medication is called </a:t>
            </a:r>
            <a:r>
              <a:rPr lang="en-CA" dirty="0" err="1"/>
              <a:t>endometrin</a:t>
            </a:r>
            <a:r>
              <a:rPr lang="en-CA" dirty="0"/>
              <a:t> or </a:t>
            </a:r>
            <a:r>
              <a:rPr lang="en-CA" dirty="0" err="1"/>
              <a:t>prometrium</a:t>
            </a:r>
            <a:r>
              <a:rPr lang="en-CA" dirty="0"/>
              <a:t>.</a:t>
            </a:r>
          </a:p>
        </p:txBody>
      </p:sp>
      <p:sp>
        <p:nvSpPr>
          <p:cNvPr id="4" name="Slide Number Placeholder 3"/>
          <p:cNvSpPr>
            <a:spLocks noGrp="1"/>
          </p:cNvSpPr>
          <p:nvPr>
            <p:ph type="sldNum" sz="quarter" idx="5"/>
          </p:nvPr>
        </p:nvSpPr>
        <p:spPr/>
        <p:txBody>
          <a:bodyPr/>
          <a:lstStyle/>
          <a:p>
            <a:fld id="{DAFF2999-507A-4160-9B87-EE6ACAA3611D}" type="slidenum">
              <a:rPr lang="en-CA" smtClean="0"/>
              <a:t>5</a:t>
            </a:fld>
            <a:endParaRPr lang="en-CA"/>
          </a:p>
        </p:txBody>
      </p:sp>
    </p:spTree>
    <p:extLst>
      <p:ext uri="{BB962C8B-B14F-4D97-AF65-F5344CB8AC3E}">
        <p14:creationId xmlns:p14="http://schemas.microsoft.com/office/powerpoint/2010/main" val="3445633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CA" altLang="en-US" dirty="0"/>
              <a:t>The pill </a:t>
            </a:r>
            <a:r>
              <a:rPr lang="en-US" altLang="en-US" dirty="0"/>
              <a:t>Letrozole may cause </a:t>
            </a:r>
            <a:r>
              <a:rPr lang="en-CA" sz="2000" dirty="0">
                <a:solidFill>
                  <a:srgbClr val="000000"/>
                </a:solidFill>
              </a:rPr>
              <a:t>Hot flashes, night sweats, headache, mood changes, dizziness or tiredness. </a:t>
            </a:r>
            <a:r>
              <a:rPr lang="en-US" altLang="en-US" dirty="0"/>
              <a:t>It can sometimes cause bloating or a pelvic pressure or discomfort. , Some women develop a thin lining of the uterus– if this happens, an alternative medication may be prescribed next cycle if you are not pregnant.  If you develop a severe headache or visual disturbance while taking these medications you should stop and contact the clinic.</a:t>
            </a:r>
            <a:endParaRPr lang="en-CA" altLang="en-US" dirty="0"/>
          </a:p>
          <a:p>
            <a:r>
              <a:rPr lang="en-US" alt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Injectable medications like </a:t>
            </a:r>
            <a:r>
              <a:rPr lang="en-US" altLang="en-US" dirty="0" err="1"/>
              <a:t>gonal</a:t>
            </a:r>
            <a:r>
              <a:rPr lang="en-US" altLang="en-US" dirty="0"/>
              <a:t> F are usually very well tolerated, but can cause include bloating, fatigue, or pelvic tenderness caused by enlarging ovaries, or injection site reactions or pain.</a:t>
            </a:r>
            <a:endParaRPr lang="en-CA" altLang="en-US" dirty="0"/>
          </a:p>
          <a:p>
            <a:endParaRPr lang="en-CA" altLang="en-US" dirty="0"/>
          </a:p>
          <a:p>
            <a:r>
              <a:rPr lang="en-US" altLang="en-US" dirty="0"/>
              <a:t>Once you start these stimulation medications, you should refrain from intense exercise and avoid taking</a:t>
            </a:r>
            <a:r>
              <a:rPr lang="en-CA" altLang="en-US" dirty="0"/>
              <a:t> </a:t>
            </a:r>
            <a:r>
              <a:rPr lang="en-US" altLang="en-US" dirty="0"/>
              <a:t>ibuprofen You may continue to take Tylenol as needed for discomfort or a headache. You will likely still have your period when you start your stimulation medications. </a:t>
            </a:r>
            <a:endParaRPr lang="en-CA" altLang="en-US" dirty="0"/>
          </a:p>
          <a:p>
            <a:r>
              <a:rPr lang="en-US" altLang="en-US" dirty="0"/>
              <a:t> </a:t>
            </a:r>
            <a:endParaRPr lang="en-CA" altLang="en-US" dirty="0"/>
          </a:p>
          <a:p>
            <a:endParaRPr lang="en-CA" dirty="0"/>
          </a:p>
        </p:txBody>
      </p:sp>
      <p:sp>
        <p:nvSpPr>
          <p:cNvPr id="4" name="Slide Number Placeholder 3"/>
          <p:cNvSpPr>
            <a:spLocks noGrp="1"/>
          </p:cNvSpPr>
          <p:nvPr>
            <p:ph type="sldNum" sz="quarter" idx="5"/>
          </p:nvPr>
        </p:nvSpPr>
        <p:spPr/>
        <p:txBody>
          <a:bodyPr/>
          <a:lstStyle/>
          <a:p>
            <a:fld id="{DAFF2999-507A-4160-9B87-EE6ACAA3611D}" type="slidenum">
              <a:rPr lang="en-CA" smtClean="0"/>
              <a:t>6</a:t>
            </a:fld>
            <a:endParaRPr lang="en-CA"/>
          </a:p>
        </p:txBody>
      </p:sp>
    </p:spTree>
    <p:extLst>
      <p:ext uri="{BB962C8B-B14F-4D97-AF65-F5344CB8AC3E}">
        <p14:creationId xmlns:p14="http://schemas.microsoft.com/office/powerpoint/2010/main" val="607165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Your SO/IUI cycle begins with the start of your menstrual period.</a:t>
            </a:r>
          </a:p>
          <a:p>
            <a:r>
              <a:rPr lang="en-US" altLang="en-US" dirty="0"/>
              <a:t>Day 1 of your cycle is considered the first day of full menstrual bleeding.</a:t>
            </a:r>
          </a:p>
          <a:p>
            <a:r>
              <a:rPr lang="en-US" altLang="en-US" dirty="0"/>
              <a:t> </a:t>
            </a:r>
          </a:p>
          <a:p>
            <a:endParaRPr lang="en-CA" altLang="en-US" dirty="0"/>
          </a:p>
          <a:p>
            <a:r>
              <a:rPr lang="en-US" altLang="en-US" dirty="0"/>
              <a:t>If you doctor has prescribed letrozole, you will begin taking it on the 3</a:t>
            </a:r>
            <a:r>
              <a:rPr lang="en-US" altLang="en-US" baseline="30000" dirty="0"/>
              <a:t>rd</a:t>
            </a:r>
            <a:r>
              <a:rPr lang="en-US" altLang="en-US" dirty="0"/>
              <a:t> day of your period. If you have been prescribed injectable medications, you will be instructed to start on day 2, 3 or 4 of your cycle. Most women need 8-12 days before their egg follicles are ready. </a:t>
            </a:r>
          </a:p>
          <a:p>
            <a:endParaRPr lang="en-US" altLang="en-US" dirty="0"/>
          </a:p>
          <a:p>
            <a:r>
              <a:rPr lang="en-US" altLang="en-US" dirty="0"/>
              <a:t>The first blood test and ultrasound are usually performed between days 7 and 10 of your cycle. </a:t>
            </a:r>
          </a:p>
          <a:p>
            <a:endParaRPr lang="en-US" altLang="en-US" dirty="0"/>
          </a:p>
          <a:p>
            <a:endParaRPr lang="en-US" altLang="en-US" dirty="0"/>
          </a:p>
          <a:p>
            <a:endParaRPr lang="en-US" altLang="en-US" dirty="0"/>
          </a:p>
          <a:p>
            <a:endParaRPr lang="en-CA" dirty="0"/>
          </a:p>
        </p:txBody>
      </p:sp>
      <p:sp>
        <p:nvSpPr>
          <p:cNvPr id="4" name="Slide Number Placeholder 3"/>
          <p:cNvSpPr>
            <a:spLocks noGrp="1"/>
          </p:cNvSpPr>
          <p:nvPr>
            <p:ph type="sldNum" sz="quarter" idx="5"/>
          </p:nvPr>
        </p:nvSpPr>
        <p:spPr/>
        <p:txBody>
          <a:bodyPr/>
          <a:lstStyle/>
          <a:p>
            <a:fld id="{DAFF2999-507A-4160-9B87-EE6ACAA3611D}" type="slidenum">
              <a:rPr lang="en-CA" smtClean="0"/>
              <a:t>7</a:t>
            </a:fld>
            <a:endParaRPr lang="en-CA"/>
          </a:p>
        </p:txBody>
      </p:sp>
    </p:spTree>
    <p:extLst>
      <p:ext uri="{BB962C8B-B14F-4D97-AF65-F5344CB8AC3E}">
        <p14:creationId xmlns:p14="http://schemas.microsoft.com/office/powerpoint/2010/main" val="889943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p>
          <a:p>
            <a:r>
              <a:rPr lang="en-US" altLang="en-US" dirty="0"/>
              <a:t>You will be monitored with </a:t>
            </a:r>
            <a:r>
              <a:rPr lang="en-US" altLang="en-US" dirty="0" err="1"/>
              <a:t>bloodtests</a:t>
            </a:r>
            <a:r>
              <a:rPr lang="en-US" altLang="en-US" dirty="0"/>
              <a:t> and ultrasound in the second week of your cycle. The purpose is to monitor how many and how big your egg follicles are using ultrasound and corresponding hormone levels.  </a:t>
            </a:r>
          </a:p>
          <a:p>
            <a:endParaRPr lang="en-US" altLang="en-US" dirty="0"/>
          </a:p>
          <a:p>
            <a:r>
              <a:rPr lang="en-US" altLang="en-US" dirty="0"/>
              <a:t>After your first ultrasound and bloodwork, you will be called back for blood tests and ultrasounds 1, 2 or 3 days later.  As the egg follicles grow, you will need testing to see if your body is getting ready to ovulate.  This testing can easily be done by using urine ovulation prediction kits, or urine LH kits at home, or by blood work drawn at the hospital.</a:t>
            </a:r>
          </a:p>
          <a:p>
            <a:endParaRPr lang="en-US" altLang="en-US" dirty="0"/>
          </a:p>
          <a:p>
            <a:r>
              <a:rPr lang="en-US" altLang="en-US" dirty="0"/>
              <a:t>After each day of monitoring, you will be called by the fertility nurse with your results. Your medication dose might need to be adjusted. The nurse will also check with you to make sure you have enough medication and needles to use until your next appointment.</a:t>
            </a:r>
          </a:p>
          <a:p>
            <a:endParaRPr lang="en-CA" altLang="en-US" dirty="0"/>
          </a:p>
          <a:p>
            <a:endParaRPr lang="en-CA" dirty="0"/>
          </a:p>
        </p:txBody>
      </p:sp>
      <p:sp>
        <p:nvSpPr>
          <p:cNvPr id="4" name="Slide Number Placeholder 3"/>
          <p:cNvSpPr>
            <a:spLocks noGrp="1"/>
          </p:cNvSpPr>
          <p:nvPr>
            <p:ph type="sldNum" sz="quarter" idx="5"/>
          </p:nvPr>
        </p:nvSpPr>
        <p:spPr/>
        <p:txBody>
          <a:bodyPr/>
          <a:lstStyle/>
          <a:p>
            <a:fld id="{DAFF2999-507A-4160-9B87-EE6ACAA3611D}" type="slidenum">
              <a:rPr lang="en-CA" smtClean="0"/>
              <a:t>8</a:t>
            </a:fld>
            <a:endParaRPr lang="en-CA"/>
          </a:p>
        </p:txBody>
      </p:sp>
    </p:spTree>
    <p:extLst>
      <p:ext uri="{BB962C8B-B14F-4D97-AF65-F5344CB8AC3E}">
        <p14:creationId xmlns:p14="http://schemas.microsoft.com/office/powerpoint/2010/main" val="31499496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some cases, your body will naturally begin the hormone changes that trigger ovulation. Sometimes, you will need to take a different injectable medication to trigger ovulation, called </a:t>
            </a:r>
            <a:r>
              <a:rPr lang="en-US" altLang="en-US" dirty="0" err="1"/>
              <a:t>Ovidrel</a:t>
            </a:r>
            <a:r>
              <a:rPr lang="en-US" altLang="en-US" dirty="0"/>
              <a:t>. </a:t>
            </a:r>
          </a:p>
          <a:p>
            <a:r>
              <a:rPr lang="en-US" altLang="en-US" dirty="0"/>
              <a:t>Ovulation is the final maturation and release of the eggs from the ovary. </a:t>
            </a:r>
          </a:p>
          <a:p>
            <a:r>
              <a:rPr lang="en-US" altLang="en-US" dirty="0"/>
              <a:t> </a:t>
            </a:r>
            <a:endParaRPr lang="en-CA" altLang="en-US" dirty="0"/>
          </a:p>
          <a:p>
            <a:r>
              <a:rPr lang="en-US" altLang="en-US" dirty="0"/>
              <a:t>The timing of </a:t>
            </a:r>
            <a:r>
              <a:rPr lang="en-US" altLang="en-US" dirty="0" err="1"/>
              <a:t>ovidrel</a:t>
            </a:r>
            <a:r>
              <a:rPr lang="en-US" altLang="en-US" dirty="0"/>
              <a:t> is determined by the physician according to your ultrasound and blood or urine test results. </a:t>
            </a:r>
            <a:endParaRPr lang="en-CA" altLang="en-US" dirty="0"/>
          </a:p>
          <a:p>
            <a:r>
              <a:rPr lang="en-US" altLang="en-US" dirty="0"/>
              <a:t> </a:t>
            </a:r>
            <a:endParaRPr lang="en-CA" altLang="en-US" dirty="0"/>
          </a:p>
          <a:p>
            <a:r>
              <a:rPr lang="en-US" altLang="en-US" dirty="0"/>
              <a:t>Our fertility nurse will give you instructions about when to take </a:t>
            </a:r>
            <a:r>
              <a:rPr lang="en-US" altLang="en-US" dirty="0" err="1"/>
              <a:t>ovidrel</a:t>
            </a:r>
            <a:r>
              <a:rPr lang="en-US" altLang="en-US" dirty="0"/>
              <a:t> once your blood tests from that morning are available. Usually, she will ask you to take the </a:t>
            </a:r>
            <a:r>
              <a:rPr lang="en-US" altLang="en-US" dirty="0" err="1"/>
              <a:t>Ovidrel</a:t>
            </a:r>
            <a:r>
              <a:rPr lang="en-US" altLang="en-US" dirty="0"/>
              <a:t> at 10pm. </a:t>
            </a:r>
          </a:p>
          <a:p>
            <a:r>
              <a:rPr lang="en-US" altLang="en-US" dirty="0" err="1"/>
              <a:t>Ovidrel</a:t>
            </a:r>
            <a:r>
              <a:rPr lang="en-US" altLang="en-US" dirty="0"/>
              <a:t> takes about 36 hours to work, so your insemination will be scheduled accordingly.</a:t>
            </a:r>
          </a:p>
          <a:p>
            <a:r>
              <a:rPr lang="en-US" altLang="en-US" dirty="0"/>
              <a:t>For example, if you take </a:t>
            </a:r>
            <a:r>
              <a:rPr lang="en-US" altLang="en-US" dirty="0" err="1"/>
              <a:t>ovidrel</a:t>
            </a:r>
            <a:r>
              <a:rPr lang="en-US" altLang="en-US" dirty="0"/>
              <a:t> on Tuesday night, your insemination will be scheduled for Thursday morning.  </a:t>
            </a:r>
            <a:endParaRPr lang="en-CA" altLang="en-US" dirty="0"/>
          </a:p>
          <a:p>
            <a:r>
              <a:rPr lang="en-US" altLang="en-US" dirty="0"/>
              <a:t> </a:t>
            </a:r>
            <a:endParaRPr lang="en-CA" altLang="en-US" dirty="0"/>
          </a:p>
          <a:p>
            <a:r>
              <a:rPr lang="en-US" altLang="en-US" dirty="0"/>
              <a:t>Once you take </a:t>
            </a:r>
            <a:r>
              <a:rPr lang="en-US" altLang="en-US" dirty="0" err="1"/>
              <a:t>Ovidrel</a:t>
            </a:r>
            <a:r>
              <a:rPr lang="en-US" altLang="en-US" dirty="0"/>
              <a:t>, you do not need to take anymore stimulation medications. </a:t>
            </a:r>
            <a:endParaRPr lang="en-CA" altLang="en-US" dirty="0"/>
          </a:p>
          <a:p>
            <a:endParaRPr lang="en-CA" dirty="0"/>
          </a:p>
        </p:txBody>
      </p:sp>
      <p:sp>
        <p:nvSpPr>
          <p:cNvPr id="4" name="Slide Number Placeholder 3"/>
          <p:cNvSpPr>
            <a:spLocks noGrp="1"/>
          </p:cNvSpPr>
          <p:nvPr>
            <p:ph type="sldNum" sz="quarter" idx="5"/>
          </p:nvPr>
        </p:nvSpPr>
        <p:spPr/>
        <p:txBody>
          <a:bodyPr/>
          <a:lstStyle/>
          <a:p>
            <a:fld id="{DAFF2999-507A-4160-9B87-EE6ACAA3611D}" type="slidenum">
              <a:rPr lang="en-CA" smtClean="0"/>
              <a:t>9</a:t>
            </a:fld>
            <a:endParaRPr lang="en-CA"/>
          </a:p>
        </p:txBody>
      </p:sp>
    </p:spTree>
    <p:extLst>
      <p:ext uri="{BB962C8B-B14F-4D97-AF65-F5344CB8AC3E}">
        <p14:creationId xmlns:p14="http://schemas.microsoft.com/office/powerpoint/2010/main" val="4109018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58E0A49-0C57-4486-8F30-27E6B90F0482}" type="datetimeFigureOut">
              <a:rPr lang="en-CA" smtClean="0"/>
              <a:t>2020-08-02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D7FA1A0-F4AB-472E-B6A3-AE7267690088}" type="slidenum">
              <a:rPr lang="en-CA" smtClean="0"/>
              <a:t>‹#›</a:t>
            </a:fld>
            <a:endParaRPr lang="en-CA"/>
          </a:p>
        </p:txBody>
      </p:sp>
    </p:spTree>
    <p:extLst>
      <p:ext uri="{BB962C8B-B14F-4D97-AF65-F5344CB8AC3E}">
        <p14:creationId xmlns:p14="http://schemas.microsoft.com/office/powerpoint/2010/main" val="259753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8E0A49-0C57-4486-8F30-27E6B90F0482}" type="datetimeFigureOut">
              <a:rPr lang="en-CA" smtClean="0"/>
              <a:t>2020-08-02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D7FA1A0-F4AB-472E-B6A3-AE7267690088}" type="slidenum">
              <a:rPr lang="en-CA" smtClean="0"/>
              <a:t>‹#›</a:t>
            </a:fld>
            <a:endParaRPr lang="en-CA"/>
          </a:p>
        </p:txBody>
      </p:sp>
    </p:spTree>
    <p:extLst>
      <p:ext uri="{BB962C8B-B14F-4D97-AF65-F5344CB8AC3E}">
        <p14:creationId xmlns:p14="http://schemas.microsoft.com/office/powerpoint/2010/main" val="3746146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8E0A49-0C57-4486-8F30-27E6B90F0482}" type="datetimeFigureOut">
              <a:rPr lang="en-CA" smtClean="0"/>
              <a:t>2020-08-02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D7FA1A0-F4AB-472E-B6A3-AE7267690088}" type="slidenum">
              <a:rPr lang="en-CA" smtClean="0"/>
              <a:t>‹#›</a:t>
            </a:fld>
            <a:endParaRPr lang="en-CA"/>
          </a:p>
        </p:txBody>
      </p:sp>
    </p:spTree>
    <p:extLst>
      <p:ext uri="{BB962C8B-B14F-4D97-AF65-F5344CB8AC3E}">
        <p14:creationId xmlns:p14="http://schemas.microsoft.com/office/powerpoint/2010/main" val="3587627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58E0A49-0C57-4486-8F30-27E6B90F0482}" type="datetimeFigureOut">
              <a:rPr lang="en-CA" smtClean="0"/>
              <a:t>2020-08-02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D7FA1A0-F4AB-472E-B6A3-AE7267690088}" type="slidenum">
              <a:rPr lang="en-CA" smtClean="0"/>
              <a:t>‹#›</a:t>
            </a:fld>
            <a:endParaRPr lang="en-CA"/>
          </a:p>
        </p:txBody>
      </p:sp>
    </p:spTree>
    <p:extLst>
      <p:ext uri="{BB962C8B-B14F-4D97-AF65-F5344CB8AC3E}">
        <p14:creationId xmlns:p14="http://schemas.microsoft.com/office/powerpoint/2010/main" val="398695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58E0A49-0C57-4486-8F30-27E6B90F0482}" type="datetimeFigureOut">
              <a:rPr lang="en-CA" smtClean="0"/>
              <a:t>2020-08-02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D7FA1A0-F4AB-472E-B6A3-AE7267690088}" type="slidenum">
              <a:rPr lang="en-CA" smtClean="0"/>
              <a:t>‹#›</a:t>
            </a:fld>
            <a:endParaRPr lang="en-CA"/>
          </a:p>
        </p:txBody>
      </p:sp>
    </p:spTree>
    <p:extLst>
      <p:ext uri="{BB962C8B-B14F-4D97-AF65-F5344CB8AC3E}">
        <p14:creationId xmlns:p14="http://schemas.microsoft.com/office/powerpoint/2010/main" val="200905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58E0A49-0C57-4486-8F30-27E6B90F0482}" type="datetimeFigureOut">
              <a:rPr lang="en-CA" smtClean="0"/>
              <a:t>2020-08-02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D7FA1A0-F4AB-472E-B6A3-AE7267690088}" type="slidenum">
              <a:rPr lang="en-CA" smtClean="0"/>
              <a:t>‹#›</a:t>
            </a:fld>
            <a:endParaRPr lang="en-CA"/>
          </a:p>
        </p:txBody>
      </p:sp>
    </p:spTree>
    <p:extLst>
      <p:ext uri="{BB962C8B-B14F-4D97-AF65-F5344CB8AC3E}">
        <p14:creationId xmlns:p14="http://schemas.microsoft.com/office/powerpoint/2010/main" val="3528838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58E0A49-0C57-4486-8F30-27E6B90F0482}" type="datetimeFigureOut">
              <a:rPr lang="en-CA" smtClean="0"/>
              <a:t>2020-08-02</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D7FA1A0-F4AB-472E-B6A3-AE7267690088}" type="slidenum">
              <a:rPr lang="en-CA" smtClean="0"/>
              <a:t>‹#›</a:t>
            </a:fld>
            <a:endParaRPr lang="en-CA"/>
          </a:p>
        </p:txBody>
      </p:sp>
    </p:spTree>
    <p:extLst>
      <p:ext uri="{BB962C8B-B14F-4D97-AF65-F5344CB8AC3E}">
        <p14:creationId xmlns:p14="http://schemas.microsoft.com/office/powerpoint/2010/main" val="1237452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58E0A49-0C57-4486-8F30-27E6B90F0482}" type="datetimeFigureOut">
              <a:rPr lang="en-CA" smtClean="0"/>
              <a:t>2020-08-02</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D7FA1A0-F4AB-472E-B6A3-AE7267690088}" type="slidenum">
              <a:rPr lang="en-CA" smtClean="0"/>
              <a:t>‹#›</a:t>
            </a:fld>
            <a:endParaRPr lang="en-CA"/>
          </a:p>
        </p:txBody>
      </p:sp>
    </p:spTree>
    <p:extLst>
      <p:ext uri="{BB962C8B-B14F-4D97-AF65-F5344CB8AC3E}">
        <p14:creationId xmlns:p14="http://schemas.microsoft.com/office/powerpoint/2010/main" val="24181781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8E0A49-0C57-4486-8F30-27E6B90F0482}" type="datetimeFigureOut">
              <a:rPr lang="en-CA" smtClean="0"/>
              <a:t>2020-08-02</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D7FA1A0-F4AB-472E-B6A3-AE7267690088}" type="slidenum">
              <a:rPr lang="en-CA" smtClean="0"/>
              <a:t>‹#›</a:t>
            </a:fld>
            <a:endParaRPr lang="en-CA"/>
          </a:p>
        </p:txBody>
      </p:sp>
    </p:spTree>
    <p:extLst>
      <p:ext uri="{BB962C8B-B14F-4D97-AF65-F5344CB8AC3E}">
        <p14:creationId xmlns:p14="http://schemas.microsoft.com/office/powerpoint/2010/main" val="2906957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8E0A49-0C57-4486-8F30-27E6B90F0482}" type="datetimeFigureOut">
              <a:rPr lang="en-CA" smtClean="0"/>
              <a:t>2020-08-02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D7FA1A0-F4AB-472E-B6A3-AE7267690088}" type="slidenum">
              <a:rPr lang="en-CA" smtClean="0"/>
              <a:t>‹#›</a:t>
            </a:fld>
            <a:endParaRPr lang="en-CA"/>
          </a:p>
        </p:txBody>
      </p:sp>
    </p:spTree>
    <p:extLst>
      <p:ext uri="{BB962C8B-B14F-4D97-AF65-F5344CB8AC3E}">
        <p14:creationId xmlns:p14="http://schemas.microsoft.com/office/powerpoint/2010/main" val="2875207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8E0A49-0C57-4486-8F30-27E6B90F0482}" type="datetimeFigureOut">
              <a:rPr lang="en-CA" smtClean="0"/>
              <a:t>2020-08-02</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D7FA1A0-F4AB-472E-B6A3-AE7267690088}" type="slidenum">
              <a:rPr lang="en-CA" smtClean="0"/>
              <a:t>‹#›</a:t>
            </a:fld>
            <a:endParaRPr lang="en-CA"/>
          </a:p>
        </p:txBody>
      </p:sp>
    </p:spTree>
    <p:extLst>
      <p:ext uri="{BB962C8B-B14F-4D97-AF65-F5344CB8AC3E}">
        <p14:creationId xmlns:p14="http://schemas.microsoft.com/office/powerpoint/2010/main" val="2216258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8E0A49-0C57-4486-8F30-27E6B90F0482}" type="datetimeFigureOut">
              <a:rPr lang="en-CA" smtClean="0"/>
              <a:t>2020-08-02</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7FA1A0-F4AB-472E-B6A3-AE7267690088}" type="slidenum">
              <a:rPr lang="en-CA" smtClean="0"/>
              <a:t>‹#›</a:t>
            </a:fld>
            <a:endParaRPr lang="en-CA"/>
          </a:p>
        </p:txBody>
      </p:sp>
    </p:spTree>
    <p:extLst>
      <p:ext uri="{BB962C8B-B14F-4D97-AF65-F5344CB8AC3E}">
        <p14:creationId xmlns:p14="http://schemas.microsoft.com/office/powerpoint/2010/main" val="14424300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jpe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Digital_object_identifier" TargetMode="External"/><Relationship Id="rId3" Type="http://schemas.openxmlformats.org/officeDocument/2006/relationships/slideLayout" Target="../slideLayouts/slideLayout2.xml"/><Relationship Id="rId7" Type="http://schemas.openxmlformats.org/officeDocument/2006/relationships/hyperlink" Target="https://en.wikiversity.org/wiki/WikiJournal_of_Medicine/Medical_gallery_of_Blausen_Medical_2014" TargetMode="External"/><Relationship Id="rId12"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11" Type="http://schemas.openxmlformats.org/officeDocument/2006/relationships/hyperlink" Target="https://www.worldcat.org/issn/2002-4436" TargetMode="External"/><Relationship Id="rId5" Type="http://schemas.openxmlformats.org/officeDocument/2006/relationships/image" Target="../media/image18.png"/><Relationship Id="rId10" Type="http://schemas.openxmlformats.org/officeDocument/2006/relationships/hyperlink" Target="https://en.wikipedia.org/wiki/International_Standard_Serial_Number" TargetMode="External"/><Relationship Id="rId4" Type="http://schemas.openxmlformats.org/officeDocument/2006/relationships/notesSlide" Target="../notesSlides/notesSlide11.xml"/><Relationship Id="rId9" Type="http://schemas.openxmlformats.org/officeDocument/2006/relationships/hyperlink" Target="https://doi.org/10.15347/wjm/2014.010"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0.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en.wikipedia.org/wiki/Digital_object_identifier" TargetMode="External"/><Relationship Id="rId3" Type="http://schemas.openxmlformats.org/officeDocument/2006/relationships/slideLayout" Target="../slideLayouts/slideLayout2.xml"/><Relationship Id="rId7" Type="http://schemas.openxmlformats.org/officeDocument/2006/relationships/hyperlink" Target="https://en.wikiversity.org/wiki/WikiJournal_of_Medicine/Medical_gallery_of_Blausen_Medical_2014" TargetMode="External"/><Relationship Id="rId12"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png"/><Relationship Id="rId11" Type="http://schemas.openxmlformats.org/officeDocument/2006/relationships/hyperlink" Target="https://www.worldcat.org/issn/2002-4436" TargetMode="External"/><Relationship Id="rId5" Type="http://schemas.openxmlformats.org/officeDocument/2006/relationships/image" Target="../media/image21.png"/><Relationship Id="rId10" Type="http://schemas.openxmlformats.org/officeDocument/2006/relationships/hyperlink" Target="https://en.wikipedia.org/wiki/International_Standard_Serial_Number" TargetMode="External"/><Relationship Id="rId4" Type="http://schemas.openxmlformats.org/officeDocument/2006/relationships/notesSlide" Target="../notesSlides/notesSlide13.xml"/><Relationship Id="rId9" Type="http://schemas.openxmlformats.org/officeDocument/2006/relationships/hyperlink" Target="https://doi.org/10.15347/wjm/2014.010"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www.ferringfertility.com/products/endometrin/" TargetMode="External"/><Relationship Id="rId3" Type="http://schemas.openxmlformats.org/officeDocument/2006/relationships/slideLayout" Target="../slideLayouts/slideLayout2.xml"/><Relationship Id="rId7" Type="http://schemas.openxmlformats.org/officeDocument/2006/relationships/hyperlink" Target="https://www.ferringfertility.com/products/menopur/"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fertility.mymomentum.ca/content/healthcare/biopharma/mymomentum/en_CA/ovidrel-pen/resources.html" TargetMode="External"/><Relationship Id="rId5" Type="http://schemas.openxmlformats.org/officeDocument/2006/relationships/hyperlink" Target="https://fertility.mymomentum.ca/content/healthcare/biopharma/mymomentum/en_CA/gonalf-pen/resources.html" TargetMode="External"/><Relationship Id="rId4" Type="http://schemas.openxmlformats.org/officeDocument/2006/relationships/notesSlide" Target="../notesSlides/notesSlide14.xml"/><Relationship Id="rId9"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1.png"/><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8" Type="http://schemas.openxmlformats.org/officeDocument/2006/relationships/hyperlink" Target="https://doi.org/10.15347/wjm/2014.010" TargetMode="External"/><Relationship Id="rId3" Type="http://schemas.openxmlformats.org/officeDocument/2006/relationships/slideLayout" Target="../slideLayouts/slideLayout2.xml"/><Relationship Id="rId7" Type="http://schemas.openxmlformats.org/officeDocument/2006/relationships/hyperlink" Target="https://en.wikipedia.org/wiki/Digital_object_identifier"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en.wikiversity.org/wiki/WikiJournal_of_Medicine/Medical_gallery_of_Blausen_Medical_2014" TargetMode="External"/><Relationship Id="rId11"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hyperlink" Target="https://www.worldcat.org/issn/2002-4436" TargetMode="External"/><Relationship Id="rId4" Type="http://schemas.openxmlformats.org/officeDocument/2006/relationships/notesSlide" Target="../notesSlides/notesSlide4.xml"/><Relationship Id="rId9" Type="http://schemas.openxmlformats.org/officeDocument/2006/relationships/hyperlink" Target="https://en.wikipedia.org/wiki/International_Standard_Serial_Number"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Layout" Target="../slideLayouts/slideLayout2.xml"/><Relationship Id="rId7" Type="http://schemas.openxmlformats.org/officeDocument/2006/relationships/image" Target="../media/image8.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jpeg"/><Relationship Id="rId5" Type="http://schemas.openxmlformats.org/officeDocument/2006/relationships/image" Target="../media/image6.png"/><Relationship Id="rId10" Type="http://schemas.openxmlformats.org/officeDocument/2006/relationships/image" Target="../media/image3.png"/><Relationship Id="rId4" Type="http://schemas.openxmlformats.org/officeDocument/2006/relationships/notesSlide" Target="../notesSlides/notesSlide5.xml"/><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6.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1F26643-2FC0-4F31-9F0D-ADF73DA1E493}"/>
              </a:ext>
            </a:extLst>
          </p:cNvPr>
          <p:cNvSpPr>
            <a:spLocks noGrp="1"/>
          </p:cNvSpPr>
          <p:nvPr>
            <p:ph type="ctrTitle"/>
          </p:nvPr>
        </p:nvSpPr>
        <p:spPr>
          <a:xfrm>
            <a:off x="6590662" y="4267832"/>
            <a:ext cx="4805996" cy="1297115"/>
          </a:xfrm>
        </p:spPr>
        <p:txBody>
          <a:bodyPr anchor="t">
            <a:normAutofit/>
          </a:bodyPr>
          <a:lstStyle/>
          <a:p>
            <a:pPr algn="l"/>
            <a:r>
              <a:rPr lang="en-CA" sz="3400">
                <a:solidFill>
                  <a:srgbClr val="000000"/>
                </a:solidFill>
              </a:rPr>
              <a:t>Superovulation &amp; Intrauterine Insemination</a:t>
            </a:r>
          </a:p>
        </p:txBody>
      </p:sp>
      <p:sp>
        <p:nvSpPr>
          <p:cNvPr id="3" name="Subtitle 2">
            <a:extLst>
              <a:ext uri="{FF2B5EF4-FFF2-40B4-BE49-F238E27FC236}">
                <a16:creationId xmlns:a16="http://schemas.microsoft.com/office/drawing/2014/main" id="{9C866348-AA62-4448-AB89-E61A51365BF6}"/>
              </a:ext>
            </a:extLst>
          </p:cNvPr>
          <p:cNvSpPr>
            <a:spLocks noGrp="1"/>
          </p:cNvSpPr>
          <p:nvPr>
            <p:ph type="subTitle" idx="1"/>
          </p:nvPr>
        </p:nvSpPr>
        <p:spPr>
          <a:xfrm>
            <a:off x="6590966" y="3428999"/>
            <a:ext cx="4805691" cy="838831"/>
          </a:xfrm>
        </p:spPr>
        <p:txBody>
          <a:bodyPr anchor="b">
            <a:normAutofit/>
          </a:bodyPr>
          <a:lstStyle/>
          <a:p>
            <a:pPr algn="l"/>
            <a:r>
              <a:rPr lang="en-CA" sz="1800" dirty="0">
                <a:solidFill>
                  <a:srgbClr val="000000"/>
                </a:solidFill>
              </a:rPr>
              <a:t>Kingston Reproductive Centre</a:t>
            </a:r>
          </a:p>
          <a:p>
            <a:pPr algn="l"/>
            <a:r>
              <a:rPr lang="en-CA" sz="1800" dirty="0">
                <a:solidFill>
                  <a:srgbClr val="000000"/>
                </a:solidFill>
              </a:rPr>
              <a:t>Virtual Teaching Visit</a:t>
            </a:r>
          </a:p>
        </p:txBody>
      </p:sp>
      <p:sp>
        <p:nvSpPr>
          <p:cNvPr id="75"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KGH This Year - 2016-17 | KHSC Kingston Health Sciences Centre">
            <a:extLst>
              <a:ext uri="{FF2B5EF4-FFF2-40B4-BE49-F238E27FC236}">
                <a16:creationId xmlns:a16="http://schemas.microsoft.com/office/drawing/2014/main" id="{79C89BAA-D0C0-44F1-9301-E438959EE09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40470" y="2508123"/>
            <a:ext cx="4141760" cy="2756153"/>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B81599C-95D2-4B01-8786-00D079ABDC4F}"/>
              </a:ext>
            </a:extLst>
          </p:cNvPr>
          <p:cNvSpPr/>
          <p:nvPr/>
        </p:nvSpPr>
        <p:spPr>
          <a:xfrm>
            <a:off x="6421721" y="5842141"/>
            <a:ext cx="6096000" cy="369332"/>
          </a:xfrm>
          <a:prstGeom prst="rect">
            <a:avLst/>
          </a:prstGeom>
        </p:spPr>
        <p:txBody>
          <a:bodyPr>
            <a:spAutoFit/>
          </a:bodyPr>
          <a:lstStyle/>
          <a:p>
            <a:pPr>
              <a:spcAft>
                <a:spcPts val="600"/>
              </a:spcAft>
            </a:pPr>
            <a:r>
              <a:rPr lang="en-CA" dirty="0"/>
              <a:t>Prepared by Dr. Bryden Magee, MD FRCSC 2020</a:t>
            </a:r>
            <a:endParaRPr lang="en-CA"/>
          </a:p>
        </p:txBody>
      </p:sp>
      <p:pic>
        <p:nvPicPr>
          <p:cNvPr id="8" name="Audio 7">
            <a:hlinkClick r:id="" action="ppaction://media"/>
            <a:extLst>
              <a:ext uri="{FF2B5EF4-FFF2-40B4-BE49-F238E27FC236}">
                <a16:creationId xmlns:a16="http://schemas.microsoft.com/office/drawing/2014/main" id="{7C62F510-31DE-48D9-B79A-BB1ECF4B38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32649452"/>
      </p:ext>
    </p:extLst>
  </p:cSld>
  <p:clrMapOvr>
    <a:masterClrMapping/>
  </p:clrMapOvr>
  <mc:AlternateContent xmlns:mc="http://schemas.openxmlformats.org/markup-compatibility/2006">
    <mc:Choice xmlns:p14="http://schemas.microsoft.com/office/powerpoint/2010/main" Requires="p14">
      <p:transition spd="slow" p14:dur="2000" advTm="19858"/>
    </mc:Choice>
    <mc:Fallback>
      <p:transition spd="slow" advTm="19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7E7A4EF4-49DC-48D5-8B54-D80648E01C5A}"/>
              </a:ext>
            </a:extLst>
          </p:cNvPr>
          <p:cNvSpPr>
            <a:spLocks noGrp="1"/>
          </p:cNvSpPr>
          <p:nvPr>
            <p:ph type="title"/>
          </p:nvPr>
        </p:nvSpPr>
        <p:spPr>
          <a:xfrm>
            <a:off x="532049" y="353945"/>
            <a:ext cx="6271568" cy="1311664"/>
          </a:xfrm>
        </p:spPr>
        <p:txBody>
          <a:bodyPr>
            <a:normAutofit/>
          </a:bodyPr>
          <a:lstStyle/>
          <a:p>
            <a:r>
              <a:rPr lang="en-CA" dirty="0">
                <a:solidFill>
                  <a:srgbClr val="000000"/>
                </a:solidFill>
              </a:rPr>
              <a:t>Intrauterine Insemination</a:t>
            </a:r>
          </a:p>
        </p:txBody>
      </p:sp>
      <p:sp>
        <p:nvSpPr>
          <p:cNvPr id="3" name="Content Placeholder 2">
            <a:extLst>
              <a:ext uri="{FF2B5EF4-FFF2-40B4-BE49-F238E27FC236}">
                <a16:creationId xmlns:a16="http://schemas.microsoft.com/office/drawing/2014/main" id="{E1FEE079-5A8A-47B3-815A-E7E347A68E66}"/>
              </a:ext>
            </a:extLst>
          </p:cNvPr>
          <p:cNvSpPr>
            <a:spLocks noGrp="1"/>
          </p:cNvSpPr>
          <p:nvPr>
            <p:ph idx="1"/>
          </p:nvPr>
        </p:nvSpPr>
        <p:spPr>
          <a:xfrm>
            <a:off x="532049" y="1282700"/>
            <a:ext cx="5030552" cy="5029200"/>
          </a:xfrm>
        </p:spPr>
        <p:txBody>
          <a:bodyPr anchor="ctr">
            <a:normAutofit/>
          </a:bodyPr>
          <a:lstStyle/>
          <a:p>
            <a:r>
              <a:rPr lang="en-CA" sz="2400" dirty="0">
                <a:solidFill>
                  <a:srgbClr val="000000"/>
                </a:solidFill>
              </a:rPr>
              <a:t>If your reproductive partner is the sperm provider, than the semen needs to be produced by masturbation on the morning of insemination</a:t>
            </a:r>
          </a:p>
          <a:p>
            <a:r>
              <a:rPr lang="en-CA" sz="2400" dirty="0">
                <a:solidFill>
                  <a:srgbClr val="000000"/>
                </a:solidFill>
              </a:rPr>
              <a:t>The semen should be kept at body temperature and dropped off at </a:t>
            </a:r>
            <a:r>
              <a:rPr lang="en-CA" sz="2400" dirty="0" err="1">
                <a:solidFill>
                  <a:srgbClr val="000000"/>
                </a:solidFill>
              </a:rPr>
              <a:t>Flowlabs</a:t>
            </a:r>
            <a:r>
              <a:rPr lang="en-CA" sz="2400" dirty="0">
                <a:solidFill>
                  <a:srgbClr val="000000"/>
                </a:solidFill>
              </a:rPr>
              <a:t> on the 5</a:t>
            </a:r>
            <a:r>
              <a:rPr lang="en-CA" sz="2400" baseline="30000" dirty="0">
                <a:solidFill>
                  <a:srgbClr val="000000"/>
                </a:solidFill>
              </a:rPr>
              <a:t>th</a:t>
            </a:r>
            <a:r>
              <a:rPr lang="en-CA" sz="2400" dirty="0">
                <a:solidFill>
                  <a:srgbClr val="000000"/>
                </a:solidFill>
              </a:rPr>
              <a:t> floor of KGH within 1 hour of collection</a:t>
            </a:r>
          </a:p>
          <a:p>
            <a:r>
              <a:rPr lang="en-CA" sz="2400" dirty="0">
                <a:solidFill>
                  <a:srgbClr val="000000"/>
                </a:solidFill>
              </a:rPr>
              <a:t>Once the semen is received by </a:t>
            </a:r>
            <a:r>
              <a:rPr lang="en-CA" sz="2400" dirty="0" err="1">
                <a:solidFill>
                  <a:srgbClr val="000000"/>
                </a:solidFill>
              </a:rPr>
              <a:t>Flowlabs</a:t>
            </a:r>
            <a:r>
              <a:rPr lang="en-CA" sz="2400" dirty="0">
                <a:solidFill>
                  <a:srgbClr val="000000"/>
                </a:solidFill>
              </a:rPr>
              <a:t>, it will be “washed” to separate, concentrate and activate the sperm</a:t>
            </a:r>
          </a:p>
        </p:txBody>
      </p:sp>
      <p:sp>
        <p:nvSpPr>
          <p:cNvPr id="16"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descr="Dcotor using microscope in laboratory">
            <a:extLst>
              <a:ext uri="{FF2B5EF4-FFF2-40B4-BE49-F238E27FC236}">
                <a16:creationId xmlns:a16="http://schemas.microsoft.com/office/drawing/2014/main" id="{D7971383-2FB2-4723-BA00-0BB9FBA515A4}"/>
              </a:ext>
            </a:extLst>
          </p:cNvPr>
          <p:cNvPicPr>
            <a:picLocks noChangeAspect="1"/>
          </p:cNvPicPr>
          <p:nvPr/>
        </p:nvPicPr>
        <p:blipFill rotWithShape="1">
          <a:blip r:embed="rId6">
            <a:extLst>
              <a:ext uri="{28A0092B-C50C-407E-A947-70E740481C1C}">
                <a14:useLocalDpi xmlns:a14="http://schemas.microsoft.com/office/drawing/2010/main" val="0"/>
              </a:ext>
            </a:extLst>
          </a:blip>
          <a:srcRect l="25455" r="16540"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pic>
        <p:nvPicPr>
          <p:cNvPr id="4098" name="Picture 2">
            <a:extLst>
              <a:ext uri="{FF2B5EF4-FFF2-40B4-BE49-F238E27FC236}">
                <a16:creationId xmlns:a16="http://schemas.microsoft.com/office/drawing/2014/main" id="{5A9B231E-8D8C-43B8-9E9D-2FE556A10EC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40681"/>
          <a:stretch/>
        </p:blipFill>
        <p:spPr bwMode="auto">
          <a:xfrm>
            <a:off x="3506002" y="5743575"/>
            <a:ext cx="3390098" cy="1076325"/>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EEEC57F2-B8CC-4164-9078-0720596644B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16051595"/>
      </p:ext>
    </p:extLst>
  </p:cSld>
  <p:clrMapOvr>
    <a:masterClrMapping/>
  </p:clrMapOvr>
  <mc:AlternateContent xmlns:mc="http://schemas.openxmlformats.org/markup-compatibility/2006">
    <mc:Choice xmlns:p14="http://schemas.microsoft.com/office/powerpoint/2010/main" Requires="p14">
      <p:transition spd="slow" p14:dur="2000" advTm="43759"/>
    </mc:Choice>
    <mc:Fallback>
      <p:transition spd="slow" advTm="43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1">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3">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825903-D779-4EC6-99F1-B5D74C033A7D}"/>
              </a:ext>
            </a:extLst>
          </p:cNvPr>
          <p:cNvSpPr>
            <a:spLocks noGrp="1"/>
          </p:cNvSpPr>
          <p:nvPr>
            <p:ph type="title"/>
          </p:nvPr>
        </p:nvSpPr>
        <p:spPr>
          <a:xfrm>
            <a:off x="7848600" y="511986"/>
            <a:ext cx="4023360" cy="1761474"/>
          </a:xfrm>
        </p:spPr>
        <p:txBody>
          <a:bodyPr vert="horz" lIns="91440" tIns="45720" rIns="91440" bIns="45720" rtlCol="0" anchor="b">
            <a:normAutofit/>
          </a:bodyPr>
          <a:lstStyle/>
          <a:p>
            <a:r>
              <a:rPr lang="en-US" sz="4800" dirty="0"/>
              <a:t>Intrauterine Insemination </a:t>
            </a:r>
          </a:p>
        </p:txBody>
      </p:sp>
      <p:sp>
        <p:nvSpPr>
          <p:cNvPr id="3" name="Content Placeholder 2">
            <a:extLst>
              <a:ext uri="{FF2B5EF4-FFF2-40B4-BE49-F238E27FC236}">
                <a16:creationId xmlns:a16="http://schemas.microsoft.com/office/drawing/2014/main" id="{D0183502-8397-444F-8370-2D6708939BBB}"/>
              </a:ext>
            </a:extLst>
          </p:cNvPr>
          <p:cNvSpPr>
            <a:spLocks noGrp="1"/>
          </p:cNvSpPr>
          <p:nvPr>
            <p:ph idx="1"/>
          </p:nvPr>
        </p:nvSpPr>
        <p:spPr>
          <a:xfrm>
            <a:off x="7848600" y="2441376"/>
            <a:ext cx="4126585" cy="2485939"/>
          </a:xfrm>
        </p:spPr>
        <p:txBody>
          <a:bodyPr vert="horz" lIns="91440" tIns="45720" rIns="91440" bIns="45720" rtlCol="0">
            <a:normAutofit/>
          </a:bodyPr>
          <a:lstStyle/>
          <a:p>
            <a:r>
              <a:rPr lang="en-US" sz="2400" dirty="0"/>
              <a:t>Change into gown</a:t>
            </a:r>
          </a:p>
          <a:p>
            <a:r>
              <a:rPr lang="en-US" sz="2400" dirty="0"/>
              <a:t>Confirm identity</a:t>
            </a:r>
          </a:p>
          <a:p>
            <a:r>
              <a:rPr lang="en-US" sz="2400" dirty="0"/>
              <a:t>Speculum examination</a:t>
            </a:r>
          </a:p>
          <a:p>
            <a:r>
              <a:rPr lang="en-US" sz="2400" dirty="0"/>
              <a:t>Placement of small catheter into uterus to deposit sperm</a:t>
            </a:r>
          </a:p>
          <a:p>
            <a:pPr marL="0" indent="0">
              <a:buNone/>
            </a:pPr>
            <a:endParaRPr lang="en-US" sz="2000" dirty="0"/>
          </a:p>
          <a:p>
            <a:endParaRPr lang="en-US" sz="2000" dirty="0"/>
          </a:p>
          <a:p>
            <a:endParaRPr lang="en-US" sz="2000" dirty="0"/>
          </a:p>
        </p:txBody>
      </p:sp>
      <p:sp>
        <p:nvSpPr>
          <p:cNvPr id="21"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a:extLst>
              <a:ext uri="{FF2B5EF4-FFF2-40B4-BE49-F238E27FC236}">
                <a16:creationId xmlns:a16="http://schemas.microsoft.com/office/drawing/2014/main" id="{8DA0815A-FE6C-40F1-A142-300E068381D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0681"/>
          <a:stretch/>
        </p:blipFill>
        <p:spPr bwMode="auto">
          <a:xfrm>
            <a:off x="8354862" y="5284920"/>
            <a:ext cx="3390098" cy="10763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126E70F8-25D8-4E4B-82AB-2CD1E821E3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85" y="203200"/>
            <a:ext cx="7871419" cy="5903564"/>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910953B-27B3-43E9-B791-39434306DA4B}"/>
              </a:ext>
            </a:extLst>
          </p:cNvPr>
          <p:cNvSpPr/>
          <p:nvPr/>
        </p:nvSpPr>
        <p:spPr>
          <a:xfrm>
            <a:off x="106745" y="6173268"/>
            <a:ext cx="7907823" cy="523220"/>
          </a:xfrm>
          <a:prstGeom prst="rect">
            <a:avLst/>
          </a:prstGeom>
        </p:spPr>
        <p:txBody>
          <a:bodyPr wrap="square">
            <a:spAutoFit/>
          </a:bodyPr>
          <a:lstStyle/>
          <a:p>
            <a:r>
              <a:rPr lang="en-US" sz="1400" dirty="0">
                <a:solidFill>
                  <a:srgbClr val="54595D"/>
                </a:solidFill>
                <a:latin typeface="Arial" panose="020B0604020202020204" pitchFamily="34" charset="0"/>
              </a:rPr>
              <a:t>Blausen.com staff (2014). "</a:t>
            </a:r>
            <a:r>
              <a:rPr lang="en-US" sz="1400" dirty="0">
                <a:solidFill>
                  <a:srgbClr val="0B0080"/>
                </a:solidFill>
                <a:latin typeface="Arial" panose="020B0604020202020204" pitchFamily="34" charset="0"/>
                <a:hlinkClick r:id="rId7"/>
              </a:rPr>
              <a:t>Medical gallery of </a:t>
            </a:r>
            <a:r>
              <a:rPr lang="en-US" sz="1400" dirty="0" err="1">
                <a:solidFill>
                  <a:srgbClr val="0B0080"/>
                </a:solidFill>
                <a:latin typeface="Arial" panose="020B0604020202020204" pitchFamily="34" charset="0"/>
                <a:hlinkClick r:id="rId7"/>
              </a:rPr>
              <a:t>Blausen</a:t>
            </a:r>
            <a:r>
              <a:rPr lang="en-US" sz="1400" dirty="0">
                <a:solidFill>
                  <a:srgbClr val="0B0080"/>
                </a:solidFill>
                <a:latin typeface="Arial" panose="020B0604020202020204" pitchFamily="34" charset="0"/>
                <a:hlinkClick r:id="rId7"/>
              </a:rPr>
              <a:t> Medical 2014</a:t>
            </a:r>
            <a:r>
              <a:rPr lang="en-US" sz="1400" dirty="0">
                <a:solidFill>
                  <a:srgbClr val="54595D"/>
                </a:solidFill>
                <a:latin typeface="Arial" panose="020B0604020202020204" pitchFamily="34" charset="0"/>
              </a:rPr>
              <a:t>". </a:t>
            </a:r>
            <a:r>
              <a:rPr lang="en-US" sz="1400" i="1" dirty="0" err="1">
                <a:solidFill>
                  <a:srgbClr val="54595D"/>
                </a:solidFill>
                <a:latin typeface="Arial" panose="020B0604020202020204" pitchFamily="34" charset="0"/>
              </a:rPr>
              <a:t>WikiJournal</a:t>
            </a:r>
            <a:r>
              <a:rPr lang="en-US" sz="1400" i="1" dirty="0">
                <a:solidFill>
                  <a:srgbClr val="54595D"/>
                </a:solidFill>
                <a:latin typeface="Arial" panose="020B0604020202020204" pitchFamily="34" charset="0"/>
              </a:rPr>
              <a:t> of Medicine</a:t>
            </a:r>
            <a:r>
              <a:rPr lang="en-US" sz="1400" dirty="0">
                <a:solidFill>
                  <a:srgbClr val="54595D"/>
                </a:solidFill>
                <a:latin typeface="Arial" panose="020B0604020202020204" pitchFamily="34" charset="0"/>
              </a:rPr>
              <a:t> </a:t>
            </a:r>
            <a:r>
              <a:rPr lang="en-US" sz="1400" b="1" dirty="0">
                <a:solidFill>
                  <a:srgbClr val="54595D"/>
                </a:solidFill>
                <a:latin typeface="Arial" panose="020B0604020202020204" pitchFamily="34" charset="0"/>
              </a:rPr>
              <a:t>1</a:t>
            </a:r>
            <a:r>
              <a:rPr lang="en-US" sz="1400" dirty="0">
                <a:solidFill>
                  <a:srgbClr val="54595D"/>
                </a:solidFill>
                <a:latin typeface="Arial" panose="020B0604020202020204" pitchFamily="34" charset="0"/>
              </a:rPr>
              <a:t> (2). </a:t>
            </a:r>
            <a:r>
              <a:rPr lang="en-US" sz="1400" dirty="0">
                <a:solidFill>
                  <a:srgbClr val="0B0080"/>
                </a:solidFill>
                <a:latin typeface="Arial" panose="020B0604020202020204" pitchFamily="34" charset="0"/>
                <a:hlinkClick r:id="rId8" tooltip="w:Digital object identifier"/>
              </a:rPr>
              <a:t>DOI</a:t>
            </a:r>
            <a:r>
              <a:rPr lang="en-US" sz="1400" dirty="0">
                <a:solidFill>
                  <a:srgbClr val="54595D"/>
                </a:solidFill>
                <a:latin typeface="Arial" panose="020B0604020202020204" pitchFamily="34" charset="0"/>
              </a:rPr>
              <a:t>:</a:t>
            </a:r>
            <a:r>
              <a:rPr lang="en-US" sz="1400" dirty="0">
                <a:solidFill>
                  <a:srgbClr val="0B0080"/>
                </a:solidFill>
                <a:latin typeface="Arial" panose="020B0604020202020204" pitchFamily="34" charset="0"/>
                <a:hlinkClick r:id="rId9"/>
              </a:rPr>
              <a:t>10.15347/</a:t>
            </a:r>
            <a:r>
              <a:rPr lang="en-US" sz="1400" dirty="0" err="1">
                <a:solidFill>
                  <a:srgbClr val="0B0080"/>
                </a:solidFill>
                <a:latin typeface="Arial" panose="020B0604020202020204" pitchFamily="34" charset="0"/>
                <a:hlinkClick r:id="rId9"/>
              </a:rPr>
              <a:t>wjm</a:t>
            </a:r>
            <a:r>
              <a:rPr lang="en-US" sz="1400" dirty="0">
                <a:solidFill>
                  <a:srgbClr val="0B0080"/>
                </a:solidFill>
                <a:latin typeface="Arial" panose="020B0604020202020204" pitchFamily="34" charset="0"/>
                <a:hlinkClick r:id="rId9"/>
              </a:rPr>
              <a:t>/2014.010</a:t>
            </a:r>
            <a:r>
              <a:rPr lang="en-US" sz="1400" dirty="0">
                <a:solidFill>
                  <a:srgbClr val="54595D"/>
                </a:solidFill>
                <a:latin typeface="Arial" panose="020B0604020202020204" pitchFamily="34" charset="0"/>
              </a:rPr>
              <a:t>. </a:t>
            </a:r>
            <a:r>
              <a:rPr lang="en-US" sz="1400" dirty="0">
                <a:solidFill>
                  <a:srgbClr val="0B0080"/>
                </a:solidFill>
                <a:latin typeface="Arial" panose="020B0604020202020204" pitchFamily="34" charset="0"/>
                <a:hlinkClick r:id="rId10" tooltip="en:International Standard Serial Number"/>
              </a:rPr>
              <a:t>ISSN</a:t>
            </a:r>
            <a:r>
              <a:rPr lang="en-US" sz="1400" dirty="0">
                <a:solidFill>
                  <a:srgbClr val="54595D"/>
                </a:solidFill>
                <a:latin typeface="Arial" panose="020B0604020202020204" pitchFamily="34" charset="0"/>
              </a:rPr>
              <a:t> </a:t>
            </a:r>
            <a:r>
              <a:rPr lang="en-US" sz="1400" dirty="0">
                <a:solidFill>
                  <a:srgbClr val="0B0080"/>
                </a:solidFill>
                <a:latin typeface="Arial" panose="020B0604020202020204" pitchFamily="34" charset="0"/>
                <a:hlinkClick r:id="rId11"/>
              </a:rPr>
              <a:t>2002-4436</a:t>
            </a:r>
            <a:r>
              <a:rPr lang="en-US" sz="1400" dirty="0">
                <a:solidFill>
                  <a:srgbClr val="54595D"/>
                </a:solidFill>
                <a:latin typeface="Arial" panose="020B0604020202020204" pitchFamily="34" charset="0"/>
              </a:rPr>
              <a:t>.</a:t>
            </a:r>
            <a:endParaRPr lang="en-CA" sz="1400" dirty="0"/>
          </a:p>
        </p:txBody>
      </p:sp>
      <p:sp>
        <p:nvSpPr>
          <p:cNvPr id="10" name="Rectangle 9">
            <a:extLst>
              <a:ext uri="{FF2B5EF4-FFF2-40B4-BE49-F238E27FC236}">
                <a16:creationId xmlns:a16="http://schemas.microsoft.com/office/drawing/2014/main" id="{85147D20-8764-4649-A158-5CAA1D98A51B}"/>
              </a:ext>
            </a:extLst>
          </p:cNvPr>
          <p:cNvSpPr/>
          <p:nvPr/>
        </p:nvSpPr>
        <p:spPr>
          <a:xfrm>
            <a:off x="0" y="136696"/>
            <a:ext cx="3391613" cy="2593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Audio 16">
            <a:hlinkClick r:id="" action="ppaction://media"/>
            <a:extLst>
              <a:ext uri="{FF2B5EF4-FFF2-40B4-BE49-F238E27FC236}">
                <a16:creationId xmlns:a16="http://schemas.microsoft.com/office/drawing/2014/main" id="{0A424FDB-1F0D-4ABC-860C-966CDE8D7B6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58409203"/>
      </p:ext>
    </p:extLst>
  </p:cSld>
  <p:clrMapOvr>
    <a:masterClrMapping/>
  </p:clrMapOvr>
  <mc:AlternateContent xmlns:mc="http://schemas.openxmlformats.org/markup-compatibility/2006">
    <mc:Choice xmlns:p14="http://schemas.microsoft.com/office/powerpoint/2010/main" Requires="p14">
      <p:transition spd="slow" p14:dur="2000" advTm="74576"/>
    </mc:Choice>
    <mc:Fallback>
      <p:transition spd="slow" advTm="74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erson knitting">
            <a:extLst>
              <a:ext uri="{FF2B5EF4-FFF2-40B4-BE49-F238E27FC236}">
                <a16:creationId xmlns:a16="http://schemas.microsoft.com/office/drawing/2014/main" id="{021710AD-228A-4AAB-AC2A-67BBF1F52C0D}"/>
              </a:ext>
            </a:extLst>
          </p:cNvPr>
          <p:cNvPicPr>
            <a:picLocks noChangeAspect="1"/>
          </p:cNvPicPr>
          <p:nvPr/>
        </p:nvPicPr>
        <p:blipFill rotWithShape="1">
          <a:blip r:embed="rId5">
            <a:extLst>
              <a:ext uri="{28A0092B-C50C-407E-A947-70E740481C1C}">
                <a14:useLocalDpi xmlns:a14="http://schemas.microsoft.com/office/drawing/2010/main" val="0"/>
              </a:ext>
            </a:extLst>
          </a:blip>
          <a:srcRect t="13305" b="2425"/>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A8D310D3-4E96-4EE4-AD87-108E95A6E78A}"/>
              </a:ext>
            </a:extLst>
          </p:cNvPr>
          <p:cNvSpPr>
            <a:spLocks noGrp="1"/>
          </p:cNvSpPr>
          <p:nvPr>
            <p:ph type="title"/>
          </p:nvPr>
        </p:nvSpPr>
        <p:spPr>
          <a:xfrm>
            <a:off x="709448" y="1913950"/>
            <a:ext cx="4204137" cy="1342754"/>
          </a:xfrm>
        </p:spPr>
        <p:txBody>
          <a:bodyPr>
            <a:normAutofit/>
          </a:bodyPr>
          <a:lstStyle/>
          <a:p>
            <a:pPr algn="ctr"/>
            <a:r>
              <a:rPr lang="en-CA" sz="5400" dirty="0"/>
              <a:t>Next Steps</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DFA1880-F0C1-4484-87E7-9249247D5D86}"/>
              </a:ext>
            </a:extLst>
          </p:cNvPr>
          <p:cNvSpPr>
            <a:spLocks noGrp="1"/>
          </p:cNvSpPr>
          <p:nvPr>
            <p:ph idx="1"/>
          </p:nvPr>
        </p:nvSpPr>
        <p:spPr>
          <a:xfrm>
            <a:off x="525516" y="3417573"/>
            <a:ext cx="4593021" cy="2619839"/>
          </a:xfrm>
        </p:spPr>
        <p:txBody>
          <a:bodyPr anchor="ctr">
            <a:normAutofit/>
          </a:bodyPr>
          <a:lstStyle/>
          <a:p>
            <a:r>
              <a:rPr lang="en-CA" dirty="0"/>
              <a:t>After insemination, rest for 10-15 minutes</a:t>
            </a:r>
          </a:p>
          <a:p>
            <a:r>
              <a:rPr lang="en-CA" dirty="0"/>
              <a:t>Pregnancy test 2 weeks later</a:t>
            </a:r>
          </a:p>
          <a:p>
            <a:r>
              <a:rPr lang="en-CA" dirty="0"/>
              <a:t>Questions or concerns? Follow up with your doctor</a:t>
            </a:r>
          </a:p>
        </p:txBody>
      </p:sp>
      <p:pic>
        <p:nvPicPr>
          <p:cNvPr id="6" name="Audio 5">
            <a:hlinkClick r:id="" action="ppaction://media"/>
            <a:extLst>
              <a:ext uri="{FF2B5EF4-FFF2-40B4-BE49-F238E27FC236}">
                <a16:creationId xmlns:a16="http://schemas.microsoft.com/office/drawing/2014/main" id="{DA392559-2B0D-489F-91BB-171624C918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48596178"/>
      </p:ext>
    </p:extLst>
  </p:cSld>
  <p:clrMapOvr>
    <a:masterClrMapping/>
  </p:clrMapOvr>
  <mc:AlternateContent xmlns:mc="http://schemas.openxmlformats.org/markup-compatibility/2006">
    <mc:Choice xmlns:p14="http://schemas.microsoft.com/office/powerpoint/2010/main" Requires="p14">
      <p:transition spd="slow" p14:dur="2000" advTm="58226"/>
    </mc:Choice>
    <mc:Fallback>
      <p:transition spd="slow" advTm="58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D970B91-29E2-4F24-B764-43BD55681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figure image">
            <a:extLst>
              <a:ext uri="{FF2B5EF4-FFF2-40B4-BE49-F238E27FC236}">
                <a16:creationId xmlns:a16="http://schemas.microsoft.com/office/drawing/2014/main" id="{77436154-0B4E-4C74-9356-ADF08E04E27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547516" y="717391"/>
            <a:ext cx="4227044" cy="32379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AF230A2-9230-49C5-A9F7-6F8563D31D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2768" t="2743" r="16251" b="55254"/>
          <a:stretch/>
        </p:blipFill>
        <p:spPr bwMode="auto">
          <a:xfrm>
            <a:off x="6418027" y="717391"/>
            <a:ext cx="4212180" cy="3237916"/>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410C1444-5E64-4361-A98D-1098E1813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5184987"/>
            <a:ext cx="709612" cy="1671635"/>
          </a:xfrm>
          <a:custGeom>
            <a:avLst/>
            <a:gdLst>
              <a:gd name="connsiteX0" fmla="*/ 0 w 709612"/>
              <a:gd name="connsiteY0" fmla="*/ 0 h 1671635"/>
              <a:gd name="connsiteX1" fmla="*/ 709612 w 709612"/>
              <a:gd name="connsiteY1" fmla="*/ 578069 h 1671635"/>
              <a:gd name="connsiteX2" fmla="*/ 709612 w 709612"/>
              <a:gd name="connsiteY2" fmla="*/ 1671635 h 1671635"/>
              <a:gd name="connsiteX3" fmla="*/ 189293 w 709612"/>
              <a:gd name="connsiteY3" fmla="*/ 1671635 h 1671635"/>
              <a:gd name="connsiteX4" fmla="*/ 0 w 709612"/>
              <a:gd name="connsiteY4" fmla="*/ 1517432 h 1671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612" h="1671635">
                <a:moveTo>
                  <a:pt x="0" y="0"/>
                </a:moveTo>
                <a:lnTo>
                  <a:pt x="709612" y="578069"/>
                </a:lnTo>
                <a:lnTo>
                  <a:pt x="709612" y="1671635"/>
                </a:lnTo>
                <a:lnTo>
                  <a:pt x="189293" y="1671635"/>
                </a:lnTo>
                <a:lnTo>
                  <a:pt x="0" y="1517432"/>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5" name="Freeform 46">
            <a:extLst>
              <a:ext uri="{FF2B5EF4-FFF2-40B4-BE49-F238E27FC236}">
                <a16:creationId xmlns:a16="http://schemas.microsoft.com/office/drawing/2014/main" id="{26B27121-84C3-4B13-BF63-FC689097F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5000381"/>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7">
            <a:extLst>
              <a:ext uri="{FF2B5EF4-FFF2-40B4-BE49-F238E27FC236}">
                <a16:creationId xmlns:a16="http://schemas.microsoft.com/office/drawing/2014/main" id="{9EC59F2A-3391-4680-823A-EB19F0C67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4803531"/>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Rectangle 78">
            <a:extLst>
              <a:ext uri="{FF2B5EF4-FFF2-40B4-BE49-F238E27FC236}">
                <a16:creationId xmlns:a16="http://schemas.microsoft.com/office/drawing/2014/main" id="{90A8413F-D55B-496A-A28C-9D9D7434FA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4232295"/>
            <a:ext cx="11547945" cy="210751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Content Placeholder 6">
            <a:extLst>
              <a:ext uri="{FF2B5EF4-FFF2-40B4-BE49-F238E27FC236}">
                <a16:creationId xmlns:a16="http://schemas.microsoft.com/office/drawing/2014/main" id="{31B4BDD7-019C-4CA4-B9A9-E7F1A2944395}"/>
              </a:ext>
            </a:extLst>
          </p:cNvPr>
          <p:cNvSpPr>
            <a:spLocks noGrp="1"/>
          </p:cNvSpPr>
          <p:nvPr>
            <p:ph idx="1"/>
          </p:nvPr>
        </p:nvSpPr>
        <p:spPr>
          <a:xfrm>
            <a:off x="1522138" y="4290851"/>
            <a:ext cx="4573861" cy="1794275"/>
          </a:xfrm>
        </p:spPr>
        <p:txBody>
          <a:bodyPr anchor="ctr">
            <a:normAutofit/>
          </a:bodyPr>
          <a:lstStyle/>
          <a:p>
            <a:pPr marL="0" indent="0">
              <a:buNone/>
            </a:pPr>
            <a:r>
              <a:rPr lang="en-CA" sz="2000" dirty="0">
                <a:solidFill>
                  <a:srgbClr val="FEFFFF"/>
                </a:solidFill>
              </a:rPr>
              <a:t>Risks of Superovulation</a:t>
            </a:r>
          </a:p>
          <a:p>
            <a:r>
              <a:rPr lang="en-CA" sz="2000" dirty="0">
                <a:solidFill>
                  <a:srgbClr val="FEFFFF"/>
                </a:solidFill>
              </a:rPr>
              <a:t>Twins (8-15%), Triplets (1-3%)</a:t>
            </a:r>
          </a:p>
          <a:p>
            <a:r>
              <a:rPr lang="en-CA" sz="2000" dirty="0">
                <a:solidFill>
                  <a:srgbClr val="FEFFFF"/>
                </a:solidFill>
              </a:rPr>
              <a:t>Cycle cancellation for over-stimulation</a:t>
            </a:r>
          </a:p>
        </p:txBody>
      </p:sp>
      <p:sp>
        <p:nvSpPr>
          <p:cNvPr id="6" name="Rectangle 5">
            <a:extLst>
              <a:ext uri="{FF2B5EF4-FFF2-40B4-BE49-F238E27FC236}">
                <a16:creationId xmlns:a16="http://schemas.microsoft.com/office/drawing/2014/main" id="{85791CF4-23EA-4F4A-8F6F-7EDAE51E6FB5}"/>
              </a:ext>
            </a:extLst>
          </p:cNvPr>
          <p:cNvSpPr/>
          <p:nvPr/>
        </p:nvSpPr>
        <p:spPr>
          <a:xfrm>
            <a:off x="1253254" y="6478299"/>
            <a:ext cx="11290300" cy="276999"/>
          </a:xfrm>
          <a:prstGeom prst="rect">
            <a:avLst/>
          </a:prstGeom>
        </p:spPr>
        <p:txBody>
          <a:bodyPr wrap="square">
            <a:spAutoFit/>
          </a:bodyPr>
          <a:lstStyle/>
          <a:p>
            <a:pPr>
              <a:spcAft>
                <a:spcPts val="600"/>
              </a:spcAft>
            </a:pPr>
            <a:r>
              <a:rPr lang="en-US" sz="1200" dirty="0">
                <a:solidFill>
                  <a:srgbClr val="54595D"/>
                </a:solidFill>
                <a:latin typeface="Arial" panose="020B0604020202020204" pitchFamily="34" charset="0"/>
              </a:rPr>
              <a:t>Blausen.com staff (2014). "</a:t>
            </a:r>
            <a:r>
              <a:rPr lang="en-US" sz="1200" dirty="0">
                <a:solidFill>
                  <a:srgbClr val="0B0080"/>
                </a:solidFill>
                <a:latin typeface="Arial" panose="020B0604020202020204" pitchFamily="34" charset="0"/>
                <a:hlinkClick r:id="rId7"/>
              </a:rPr>
              <a:t>Medical gallery of </a:t>
            </a:r>
            <a:r>
              <a:rPr lang="en-US" sz="1200" dirty="0" err="1">
                <a:solidFill>
                  <a:srgbClr val="0B0080"/>
                </a:solidFill>
                <a:latin typeface="Arial" panose="020B0604020202020204" pitchFamily="34" charset="0"/>
                <a:hlinkClick r:id="rId7"/>
              </a:rPr>
              <a:t>Blausen</a:t>
            </a:r>
            <a:r>
              <a:rPr lang="en-US" sz="1200" dirty="0">
                <a:solidFill>
                  <a:srgbClr val="0B0080"/>
                </a:solidFill>
                <a:latin typeface="Arial" panose="020B0604020202020204" pitchFamily="34" charset="0"/>
                <a:hlinkClick r:id="rId7"/>
              </a:rPr>
              <a:t> Medical 2014</a:t>
            </a:r>
            <a:r>
              <a:rPr lang="en-US" sz="1200" dirty="0">
                <a:solidFill>
                  <a:srgbClr val="54595D"/>
                </a:solidFill>
                <a:latin typeface="Arial" panose="020B0604020202020204" pitchFamily="34" charset="0"/>
              </a:rPr>
              <a:t>". </a:t>
            </a:r>
            <a:r>
              <a:rPr lang="en-US" sz="1200" i="1" dirty="0" err="1">
                <a:solidFill>
                  <a:srgbClr val="54595D"/>
                </a:solidFill>
                <a:latin typeface="Arial" panose="020B0604020202020204" pitchFamily="34" charset="0"/>
              </a:rPr>
              <a:t>WikiJournal</a:t>
            </a:r>
            <a:r>
              <a:rPr lang="en-US" sz="1200" i="1" dirty="0">
                <a:solidFill>
                  <a:srgbClr val="54595D"/>
                </a:solidFill>
                <a:latin typeface="Arial" panose="020B0604020202020204" pitchFamily="34" charset="0"/>
              </a:rPr>
              <a:t> of Medicine</a:t>
            </a:r>
            <a:r>
              <a:rPr lang="en-US" sz="1200" dirty="0">
                <a:solidFill>
                  <a:srgbClr val="54595D"/>
                </a:solidFill>
                <a:latin typeface="Arial" panose="020B0604020202020204" pitchFamily="34" charset="0"/>
              </a:rPr>
              <a:t> </a:t>
            </a:r>
            <a:r>
              <a:rPr lang="en-US" sz="1200" b="1" dirty="0">
                <a:solidFill>
                  <a:srgbClr val="54595D"/>
                </a:solidFill>
                <a:latin typeface="Arial" panose="020B0604020202020204" pitchFamily="34" charset="0"/>
              </a:rPr>
              <a:t>1</a:t>
            </a:r>
            <a:r>
              <a:rPr lang="en-US" sz="1200" dirty="0">
                <a:solidFill>
                  <a:srgbClr val="54595D"/>
                </a:solidFill>
                <a:latin typeface="Arial" panose="020B0604020202020204" pitchFamily="34" charset="0"/>
              </a:rPr>
              <a:t> (2). </a:t>
            </a:r>
            <a:r>
              <a:rPr lang="en-US" sz="1200" dirty="0">
                <a:solidFill>
                  <a:srgbClr val="0B0080"/>
                </a:solidFill>
                <a:latin typeface="Arial" panose="020B0604020202020204" pitchFamily="34" charset="0"/>
                <a:hlinkClick r:id="rId8" tooltip="w:Digital object identifier"/>
              </a:rPr>
              <a:t>DOI</a:t>
            </a:r>
            <a:r>
              <a:rPr lang="en-US" sz="1200" dirty="0">
                <a:solidFill>
                  <a:srgbClr val="54595D"/>
                </a:solidFill>
                <a:latin typeface="Arial" panose="020B0604020202020204" pitchFamily="34" charset="0"/>
              </a:rPr>
              <a:t>:</a:t>
            </a:r>
            <a:r>
              <a:rPr lang="en-US" sz="1200" dirty="0">
                <a:solidFill>
                  <a:srgbClr val="0B0080"/>
                </a:solidFill>
                <a:latin typeface="Arial" panose="020B0604020202020204" pitchFamily="34" charset="0"/>
                <a:hlinkClick r:id="rId9"/>
              </a:rPr>
              <a:t>10.15347/</a:t>
            </a:r>
            <a:r>
              <a:rPr lang="en-US" sz="1200" dirty="0" err="1">
                <a:solidFill>
                  <a:srgbClr val="0B0080"/>
                </a:solidFill>
                <a:latin typeface="Arial" panose="020B0604020202020204" pitchFamily="34" charset="0"/>
                <a:hlinkClick r:id="rId9"/>
              </a:rPr>
              <a:t>wjm</a:t>
            </a:r>
            <a:r>
              <a:rPr lang="en-US" sz="1200" dirty="0">
                <a:solidFill>
                  <a:srgbClr val="0B0080"/>
                </a:solidFill>
                <a:latin typeface="Arial" panose="020B0604020202020204" pitchFamily="34" charset="0"/>
                <a:hlinkClick r:id="rId9"/>
              </a:rPr>
              <a:t>/2014.010</a:t>
            </a:r>
            <a:r>
              <a:rPr lang="en-US" sz="1200" dirty="0">
                <a:solidFill>
                  <a:srgbClr val="54595D"/>
                </a:solidFill>
                <a:latin typeface="Arial" panose="020B0604020202020204" pitchFamily="34" charset="0"/>
              </a:rPr>
              <a:t>. </a:t>
            </a:r>
            <a:r>
              <a:rPr lang="en-US" sz="1200" dirty="0">
                <a:solidFill>
                  <a:srgbClr val="0B0080"/>
                </a:solidFill>
                <a:latin typeface="Arial" panose="020B0604020202020204" pitchFamily="34" charset="0"/>
                <a:hlinkClick r:id="rId10" tooltip="en:International Standard Serial Number"/>
              </a:rPr>
              <a:t>ISSN</a:t>
            </a:r>
            <a:r>
              <a:rPr lang="en-US" sz="1200" dirty="0">
                <a:solidFill>
                  <a:srgbClr val="54595D"/>
                </a:solidFill>
                <a:latin typeface="Arial" panose="020B0604020202020204" pitchFamily="34" charset="0"/>
              </a:rPr>
              <a:t> </a:t>
            </a:r>
            <a:r>
              <a:rPr lang="en-US" sz="1200" dirty="0">
                <a:solidFill>
                  <a:srgbClr val="0B0080"/>
                </a:solidFill>
                <a:latin typeface="Arial" panose="020B0604020202020204" pitchFamily="34" charset="0"/>
                <a:hlinkClick r:id="rId11"/>
              </a:rPr>
              <a:t>2002-4436</a:t>
            </a:r>
            <a:r>
              <a:rPr lang="en-US" sz="1200" dirty="0">
                <a:solidFill>
                  <a:srgbClr val="54595D"/>
                </a:solidFill>
                <a:latin typeface="Arial" panose="020B0604020202020204" pitchFamily="34" charset="0"/>
              </a:rPr>
              <a:t>.</a:t>
            </a:r>
            <a:endParaRPr lang="en-CA" sz="1200" dirty="0"/>
          </a:p>
        </p:txBody>
      </p:sp>
      <p:sp>
        <p:nvSpPr>
          <p:cNvPr id="18" name="Content Placeholder 6">
            <a:extLst>
              <a:ext uri="{FF2B5EF4-FFF2-40B4-BE49-F238E27FC236}">
                <a16:creationId xmlns:a16="http://schemas.microsoft.com/office/drawing/2014/main" id="{D44FC9F3-812A-4959-8053-E14FAD8F9560}"/>
              </a:ext>
            </a:extLst>
          </p:cNvPr>
          <p:cNvSpPr txBox="1">
            <a:spLocks/>
          </p:cNvSpPr>
          <p:nvPr/>
        </p:nvSpPr>
        <p:spPr>
          <a:xfrm>
            <a:off x="6582732" y="4391340"/>
            <a:ext cx="4964608" cy="179427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CA" sz="2000" dirty="0">
                <a:solidFill>
                  <a:srgbClr val="FEFFFF"/>
                </a:solidFill>
              </a:rPr>
              <a:t>Risks of Intrauterine Insemination</a:t>
            </a:r>
          </a:p>
          <a:p>
            <a:r>
              <a:rPr lang="en-CA" sz="2000" dirty="0">
                <a:solidFill>
                  <a:srgbClr val="FEFFFF"/>
                </a:solidFill>
              </a:rPr>
              <a:t>Pain or bleeding</a:t>
            </a:r>
          </a:p>
          <a:p>
            <a:r>
              <a:rPr lang="en-CA" sz="2000" dirty="0">
                <a:solidFill>
                  <a:srgbClr val="FEFFFF"/>
                </a:solidFill>
              </a:rPr>
              <a:t>Infection</a:t>
            </a:r>
          </a:p>
          <a:p>
            <a:r>
              <a:rPr lang="en-CA" sz="2000" dirty="0">
                <a:solidFill>
                  <a:srgbClr val="FEFFFF"/>
                </a:solidFill>
              </a:rPr>
              <a:t>Prostaglandin reaction</a:t>
            </a:r>
          </a:p>
        </p:txBody>
      </p:sp>
      <p:pic>
        <p:nvPicPr>
          <p:cNvPr id="11" name="Audio 10">
            <a:hlinkClick r:id="" action="ppaction://media"/>
            <a:extLst>
              <a:ext uri="{FF2B5EF4-FFF2-40B4-BE49-F238E27FC236}">
                <a16:creationId xmlns:a16="http://schemas.microsoft.com/office/drawing/2014/main" id="{3959345F-F842-4CBA-AF5F-149F350F505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95026897"/>
      </p:ext>
    </p:extLst>
  </p:cSld>
  <p:clrMapOvr>
    <a:masterClrMapping/>
  </p:clrMapOvr>
  <mc:AlternateContent xmlns:mc="http://schemas.openxmlformats.org/markup-compatibility/2006">
    <mc:Choice xmlns:p14="http://schemas.microsoft.com/office/powerpoint/2010/main" Requires="p14">
      <p:transition spd="slow" p14:dur="2000" advTm="71334"/>
    </mc:Choice>
    <mc:Fallback>
      <p:transition spd="slow" advTm="71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040AF3-79AD-45FE-9884-AEAA70BCBEAF}"/>
              </a:ext>
            </a:extLst>
          </p:cNvPr>
          <p:cNvSpPr>
            <a:spLocks noGrp="1"/>
          </p:cNvSpPr>
          <p:nvPr>
            <p:ph type="title"/>
          </p:nvPr>
        </p:nvSpPr>
        <p:spPr>
          <a:xfrm>
            <a:off x="3078103" y="445361"/>
            <a:ext cx="5754696" cy="1203010"/>
          </a:xfrm>
        </p:spPr>
        <p:txBody>
          <a:bodyPr anchor="b">
            <a:normAutofit/>
          </a:bodyPr>
          <a:lstStyle/>
          <a:p>
            <a:pPr algn="ctr"/>
            <a:r>
              <a:rPr lang="en-CA" sz="3600" dirty="0">
                <a:solidFill>
                  <a:schemeClr val="tx2"/>
                </a:solidFill>
              </a:rPr>
              <a:t>Injectable medication teaching videos</a:t>
            </a:r>
          </a:p>
        </p:txBody>
      </p:sp>
      <p:grpSp>
        <p:nvGrpSpPr>
          <p:cNvPr id="10" name="Group 9">
            <a:extLst>
              <a:ext uri="{FF2B5EF4-FFF2-40B4-BE49-F238E27FC236}">
                <a16:creationId xmlns:a16="http://schemas.microsoft.com/office/drawing/2014/main" id="{5C3921CD-DDE5-4B57-8FDF-B37ADE4EDA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1219" y="3985"/>
            <a:ext cx="9747620" cy="6858000"/>
            <a:chOff x="1318434" y="36937"/>
            <a:chExt cx="9747620" cy="6858000"/>
          </a:xfrm>
        </p:grpSpPr>
        <p:sp>
          <p:nvSpPr>
            <p:cNvPr id="11" name="Freeform: Shape 10">
              <a:extLst>
                <a:ext uri="{FF2B5EF4-FFF2-40B4-BE49-F238E27FC236}">
                  <a16:creationId xmlns:a16="http://schemas.microsoft.com/office/drawing/2014/main" id="{A4CBEDF6-7B5F-471F-AF99-301A237481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1D43DB10-4F84-47C2-8170-CB9EED8667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accent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9F35C7A0-1526-4D97-BCD8-91B3576E3C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1009574A-38B7-43A8-A925-1FB54C6B1A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adFill>
              <a:gsLst>
                <a:gs pos="2000">
                  <a:schemeClr val="bg1">
                    <a:alpha val="10000"/>
                  </a:schemeClr>
                </a:gs>
                <a:gs pos="16000">
                  <a:schemeClr val="accent6">
                    <a:alpha val="8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EA3AAA50-DE22-4E5D-9064-A37786C590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adFill>
              <a:gsLst>
                <a:gs pos="2000">
                  <a:schemeClr val="bg1">
                    <a:alpha val="10000"/>
                  </a:schemeClr>
                </a:gs>
                <a:gs pos="16000">
                  <a:schemeClr val="accent6">
                    <a:alpha val="2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3" name="Content Placeholder 2">
            <a:extLst>
              <a:ext uri="{FF2B5EF4-FFF2-40B4-BE49-F238E27FC236}">
                <a16:creationId xmlns:a16="http://schemas.microsoft.com/office/drawing/2014/main" id="{66619173-34FF-4CF5-8CB2-A380FEF0D542}"/>
              </a:ext>
            </a:extLst>
          </p:cNvPr>
          <p:cNvSpPr>
            <a:spLocks noGrp="1"/>
          </p:cNvSpPr>
          <p:nvPr>
            <p:ph idx="1"/>
          </p:nvPr>
        </p:nvSpPr>
        <p:spPr>
          <a:xfrm>
            <a:off x="2706894" y="1953171"/>
            <a:ext cx="6565900" cy="4031654"/>
          </a:xfrm>
        </p:spPr>
        <p:txBody>
          <a:bodyPr anchor="t">
            <a:normAutofit fontScale="92500" lnSpcReduction="20000"/>
          </a:bodyPr>
          <a:lstStyle/>
          <a:p>
            <a:pPr marL="0" indent="0">
              <a:buNone/>
            </a:pPr>
            <a:r>
              <a:rPr lang="en-CA" sz="2000" dirty="0">
                <a:solidFill>
                  <a:schemeClr val="tx2"/>
                </a:solidFill>
              </a:rPr>
              <a:t>Gonal-F (DIN:02270404)</a:t>
            </a:r>
          </a:p>
          <a:p>
            <a:r>
              <a:rPr lang="en-CA" sz="2000" dirty="0">
                <a:solidFill>
                  <a:schemeClr val="tx2"/>
                </a:solidFill>
                <a:hlinkClick r:id="rId5"/>
              </a:rPr>
              <a:t>https://fertility.mymomentum.ca/content/healthcare/biopharma/mymomentum/en_CA/gonalf-pen/resources.html</a:t>
            </a:r>
            <a:endParaRPr lang="en-CA" sz="2000" dirty="0">
              <a:solidFill>
                <a:schemeClr val="tx2"/>
              </a:solidFill>
            </a:endParaRPr>
          </a:p>
          <a:p>
            <a:pPr marL="0" indent="0">
              <a:buNone/>
            </a:pPr>
            <a:endParaRPr lang="en-CA" sz="2000" dirty="0">
              <a:solidFill>
                <a:schemeClr val="tx2"/>
              </a:solidFill>
            </a:endParaRPr>
          </a:p>
          <a:p>
            <a:pPr marL="0" indent="0">
              <a:buNone/>
            </a:pPr>
            <a:r>
              <a:rPr lang="en-CA" sz="2000" dirty="0" err="1">
                <a:solidFill>
                  <a:schemeClr val="tx2"/>
                </a:solidFill>
              </a:rPr>
              <a:t>Ovidrel</a:t>
            </a:r>
            <a:r>
              <a:rPr lang="en-CA" sz="2000" dirty="0">
                <a:solidFill>
                  <a:schemeClr val="tx2"/>
                </a:solidFill>
              </a:rPr>
              <a:t> (DIN 02371588)</a:t>
            </a:r>
          </a:p>
          <a:p>
            <a:r>
              <a:rPr lang="en-CA" sz="2000" dirty="0">
                <a:solidFill>
                  <a:schemeClr val="tx2"/>
                </a:solidFill>
                <a:hlinkClick r:id="rId6"/>
              </a:rPr>
              <a:t>https://fertility.mymomentum.ca/content/healthcare/biopharma/mymomentum/en_CA/ovidrel-pen/resources.html</a:t>
            </a:r>
            <a:endParaRPr lang="en-CA" sz="2000" dirty="0">
              <a:solidFill>
                <a:schemeClr val="tx2"/>
              </a:solidFill>
            </a:endParaRPr>
          </a:p>
          <a:p>
            <a:pPr marL="0" indent="0">
              <a:buNone/>
            </a:pPr>
            <a:endParaRPr lang="en-CA" sz="2000" dirty="0">
              <a:solidFill>
                <a:schemeClr val="tx2"/>
              </a:solidFill>
            </a:endParaRPr>
          </a:p>
          <a:p>
            <a:pPr marL="0" indent="0">
              <a:buNone/>
            </a:pPr>
            <a:r>
              <a:rPr lang="en-CA" sz="2000" dirty="0" err="1">
                <a:solidFill>
                  <a:schemeClr val="tx2"/>
                </a:solidFill>
              </a:rPr>
              <a:t>Menopur</a:t>
            </a:r>
            <a:r>
              <a:rPr lang="en-CA" sz="2000" dirty="0">
                <a:solidFill>
                  <a:schemeClr val="tx2"/>
                </a:solidFill>
              </a:rPr>
              <a:t> (DIN 02283093)</a:t>
            </a:r>
          </a:p>
          <a:p>
            <a:r>
              <a:rPr lang="en-CA" sz="2000" dirty="0">
                <a:solidFill>
                  <a:schemeClr val="tx2"/>
                </a:solidFill>
                <a:hlinkClick r:id="rId7"/>
              </a:rPr>
              <a:t>https://www.ferringfertility.com/products/menopur/</a:t>
            </a:r>
            <a:endParaRPr lang="en-CA" sz="2000" dirty="0">
              <a:solidFill>
                <a:schemeClr val="tx2"/>
              </a:solidFill>
            </a:endParaRPr>
          </a:p>
          <a:p>
            <a:pPr marL="0" indent="0">
              <a:buNone/>
            </a:pPr>
            <a:endParaRPr lang="en-CA" sz="2000" dirty="0">
              <a:solidFill>
                <a:schemeClr val="tx2"/>
              </a:solidFill>
            </a:endParaRPr>
          </a:p>
          <a:p>
            <a:pPr marL="0" indent="0">
              <a:buNone/>
            </a:pPr>
            <a:r>
              <a:rPr lang="en-CA" sz="2000" dirty="0" err="1">
                <a:solidFill>
                  <a:schemeClr val="tx2"/>
                </a:solidFill>
              </a:rPr>
              <a:t>Endometrin</a:t>
            </a:r>
            <a:r>
              <a:rPr lang="en-CA" sz="2000" dirty="0">
                <a:solidFill>
                  <a:schemeClr val="tx2"/>
                </a:solidFill>
              </a:rPr>
              <a:t> (DIN 02334992)</a:t>
            </a:r>
          </a:p>
          <a:p>
            <a:r>
              <a:rPr lang="en-CA" sz="2000" dirty="0">
                <a:hlinkClick r:id="rId8"/>
              </a:rPr>
              <a:t>https://www.ferringfertility.com/products/endometrin/</a:t>
            </a:r>
            <a:endParaRPr lang="en-CA" sz="2000" dirty="0">
              <a:solidFill>
                <a:schemeClr val="tx2"/>
              </a:solidFill>
            </a:endParaRPr>
          </a:p>
        </p:txBody>
      </p:sp>
      <p:pic>
        <p:nvPicPr>
          <p:cNvPr id="4" name="Audio 3">
            <a:hlinkClick r:id="" action="ppaction://media"/>
            <a:extLst>
              <a:ext uri="{FF2B5EF4-FFF2-40B4-BE49-F238E27FC236}">
                <a16:creationId xmlns:a16="http://schemas.microsoft.com/office/drawing/2014/main" id="{A11B0C5A-DC48-43C8-BF1E-49F93BA1D55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20261267"/>
      </p:ext>
    </p:extLst>
  </p:cSld>
  <p:clrMapOvr>
    <a:masterClrMapping/>
  </p:clrMapOvr>
  <mc:AlternateContent xmlns:mc="http://schemas.openxmlformats.org/markup-compatibility/2006">
    <mc:Choice xmlns:p14="http://schemas.microsoft.com/office/powerpoint/2010/main" Requires="p14">
      <p:transition spd="slow" p14:dur="2000" advTm="41424"/>
    </mc:Choice>
    <mc:Fallback>
      <p:transition spd="slow" advTm="41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388" name="Picture 4" descr="A close up of a map&#10;&#10;Description automatically generated">
            <a:extLst>
              <a:ext uri="{FF2B5EF4-FFF2-40B4-BE49-F238E27FC236}">
                <a16:creationId xmlns:a16="http://schemas.microsoft.com/office/drawing/2014/main" id="{058DFBDA-9B7C-4417-AB68-3F27A38B4E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17" r="44167" b="8409"/>
          <a:stretch/>
        </p:blipFill>
        <p:spPr bwMode="auto">
          <a:xfrm>
            <a:off x="20" y="13982"/>
            <a:ext cx="68071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Star: 5 Points 5">
            <a:extLst>
              <a:ext uri="{FF2B5EF4-FFF2-40B4-BE49-F238E27FC236}">
                <a16:creationId xmlns:a16="http://schemas.microsoft.com/office/drawing/2014/main" id="{4DE05D0B-2EEC-431C-B152-21353F411AD4}"/>
              </a:ext>
            </a:extLst>
          </p:cNvPr>
          <p:cNvSpPr/>
          <p:nvPr/>
        </p:nvSpPr>
        <p:spPr>
          <a:xfrm>
            <a:off x="1689100" y="3289300"/>
            <a:ext cx="482600" cy="381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00FCAF0D-C6E6-4B3A-8516-252DFE5DCD8C}"/>
              </a:ext>
            </a:extLst>
          </p:cNvPr>
          <p:cNvSpPr/>
          <p:nvPr/>
        </p:nvSpPr>
        <p:spPr>
          <a:xfrm>
            <a:off x="1946236" y="2984500"/>
            <a:ext cx="1698664" cy="923330"/>
          </a:xfrm>
          <a:prstGeom prst="rect">
            <a:avLst/>
          </a:prstGeom>
          <a:noFill/>
        </p:spPr>
        <p:txBody>
          <a:bodyPr wrap="square" lIns="91440" tIns="45720" rIns="91440" bIns="45720">
            <a:spAutoFit/>
          </a:bodyPr>
          <a:lstStyle/>
          <a:p>
            <a:pPr algn="ctr"/>
            <a:r>
              <a:rPr lang="en-US" sz="5400" b="1" cap="none" spc="0" dirty="0">
                <a:ln w="22225">
                  <a:solidFill>
                    <a:srgbClr val="FF0000"/>
                  </a:solidFill>
                  <a:prstDash val="solid"/>
                </a:ln>
                <a:solidFill>
                  <a:srgbClr val="FF0000"/>
                </a:solidFill>
                <a:effectLst/>
              </a:rPr>
              <a:t>KRC</a:t>
            </a:r>
          </a:p>
        </p:txBody>
      </p:sp>
      <p:pic>
        <p:nvPicPr>
          <p:cNvPr id="8" name="Audio 7">
            <a:hlinkClick r:id="" action="ppaction://media"/>
            <a:extLst>
              <a:ext uri="{FF2B5EF4-FFF2-40B4-BE49-F238E27FC236}">
                <a16:creationId xmlns:a16="http://schemas.microsoft.com/office/drawing/2014/main" id="{DDE486FA-8073-43EF-A51D-EDF6715593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
        <p:nvSpPr>
          <p:cNvPr id="9" name="TextBox 8">
            <a:extLst>
              <a:ext uri="{FF2B5EF4-FFF2-40B4-BE49-F238E27FC236}">
                <a16:creationId xmlns:a16="http://schemas.microsoft.com/office/drawing/2014/main" id="{AC45644C-F46F-4B0E-A8E7-AF5CF1ADD6AA}"/>
              </a:ext>
            </a:extLst>
          </p:cNvPr>
          <p:cNvSpPr txBox="1"/>
          <p:nvPr/>
        </p:nvSpPr>
        <p:spPr>
          <a:xfrm>
            <a:off x="7124700" y="367894"/>
            <a:ext cx="4546600" cy="3108543"/>
          </a:xfrm>
          <a:prstGeom prst="rect">
            <a:avLst/>
          </a:prstGeom>
          <a:noFill/>
        </p:spPr>
        <p:txBody>
          <a:bodyPr wrap="square" rtlCol="0">
            <a:spAutoFit/>
          </a:bodyPr>
          <a:lstStyle/>
          <a:p>
            <a:r>
              <a:rPr lang="en-CA" sz="2800" b="1" dirty="0"/>
              <a:t>KRC Hours</a:t>
            </a:r>
          </a:p>
          <a:p>
            <a:r>
              <a:rPr lang="en-CA" sz="2800" dirty="0"/>
              <a:t>Monday- Friday: </a:t>
            </a:r>
          </a:p>
          <a:p>
            <a:r>
              <a:rPr lang="en-CA" sz="2800" dirty="0"/>
              <a:t>	7am-3pm</a:t>
            </a:r>
          </a:p>
          <a:p>
            <a:r>
              <a:rPr lang="en-CA" sz="2800" dirty="0"/>
              <a:t>Weekends and Holidays: 	Monitoring and inseminations are still performed </a:t>
            </a:r>
          </a:p>
        </p:txBody>
      </p:sp>
      <p:sp>
        <p:nvSpPr>
          <p:cNvPr id="10" name="TextBox 9">
            <a:extLst>
              <a:ext uri="{FF2B5EF4-FFF2-40B4-BE49-F238E27FC236}">
                <a16:creationId xmlns:a16="http://schemas.microsoft.com/office/drawing/2014/main" id="{8F1BD959-5FEE-489D-9CE6-44561548A95A}"/>
              </a:ext>
            </a:extLst>
          </p:cNvPr>
          <p:cNvSpPr txBox="1"/>
          <p:nvPr/>
        </p:nvSpPr>
        <p:spPr>
          <a:xfrm>
            <a:off x="7162800" y="3844330"/>
            <a:ext cx="4457700" cy="2677656"/>
          </a:xfrm>
          <a:prstGeom prst="rect">
            <a:avLst/>
          </a:prstGeom>
          <a:noFill/>
        </p:spPr>
        <p:txBody>
          <a:bodyPr wrap="square" rtlCol="0">
            <a:spAutoFit/>
          </a:bodyPr>
          <a:lstStyle/>
          <a:p>
            <a:r>
              <a:rPr lang="en-CA" sz="2800" b="1" dirty="0"/>
              <a:t>Pharmacies with fertility medications in stock</a:t>
            </a:r>
          </a:p>
          <a:p>
            <a:r>
              <a:rPr lang="en-CA" sz="2800" dirty="0"/>
              <a:t>Clinic Pharmacy</a:t>
            </a:r>
          </a:p>
          <a:p>
            <a:r>
              <a:rPr lang="en-CA" sz="2800" dirty="0"/>
              <a:t>	Main Lobby KGH</a:t>
            </a:r>
          </a:p>
          <a:p>
            <a:r>
              <a:rPr lang="en-CA" sz="2800" dirty="0"/>
              <a:t>Medical Arts </a:t>
            </a:r>
            <a:r>
              <a:rPr lang="en-CA" sz="2800" dirty="0" err="1"/>
              <a:t>Pharmcy</a:t>
            </a:r>
            <a:br>
              <a:rPr lang="en-CA" sz="2800" dirty="0"/>
            </a:br>
            <a:r>
              <a:rPr lang="en-CA" sz="2800" dirty="0"/>
              <a:t>	800 Princess St</a:t>
            </a:r>
          </a:p>
        </p:txBody>
      </p:sp>
    </p:spTree>
    <p:extLst>
      <p:ext uri="{BB962C8B-B14F-4D97-AF65-F5344CB8AC3E}">
        <p14:creationId xmlns:p14="http://schemas.microsoft.com/office/powerpoint/2010/main" val="3316752989"/>
      </p:ext>
    </p:extLst>
  </p:cSld>
  <p:clrMapOvr>
    <a:masterClrMapping/>
  </p:clrMapOvr>
  <mc:AlternateContent xmlns:mc="http://schemas.openxmlformats.org/markup-compatibility/2006">
    <mc:Choice xmlns:p14="http://schemas.microsoft.com/office/powerpoint/2010/main" Requires="p14">
      <p:transition spd="slow" p14:dur="2000" advTm="58946"/>
    </mc:Choice>
    <mc:Fallback>
      <p:transition spd="slow" advTm="58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078F43-4100-40AC-A2BD-C1748AA66B45}"/>
              </a:ext>
            </a:extLst>
          </p:cNvPr>
          <p:cNvSpPr>
            <a:spLocks noGrp="1"/>
          </p:cNvSpPr>
          <p:nvPr>
            <p:ph type="title"/>
          </p:nvPr>
        </p:nvSpPr>
        <p:spPr>
          <a:xfrm>
            <a:off x="406400" y="548464"/>
            <a:ext cx="4483099" cy="2228074"/>
          </a:xfrm>
        </p:spPr>
        <p:txBody>
          <a:bodyPr>
            <a:normAutofit fontScale="90000"/>
          </a:bodyPr>
          <a:lstStyle/>
          <a:p>
            <a:r>
              <a:rPr lang="en-CA" sz="4000" dirty="0"/>
              <a:t>Contact Information for the </a:t>
            </a:r>
            <a:br>
              <a:rPr lang="en-CA" sz="4000" dirty="0"/>
            </a:br>
            <a:r>
              <a:rPr lang="en-CA" sz="4000" dirty="0"/>
              <a:t>Kingston Reproductive Centre</a:t>
            </a:r>
          </a:p>
        </p:txBody>
      </p:sp>
      <p:sp>
        <p:nvSpPr>
          <p:cNvPr id="3" name="Content Placeholder 2">
            <a:extLst>
              <a:ext uri="{FF2B5EF4-FFF2-40B4-BE49-F238E27FC236}">
                <a16:creationId xmlns:a16="http://schemas.microsoft.com/office/drawing/2014/main" id="{C92649BD-A0F5-482C-A4CE-5C4F4629ADC1}"/>
              </a:ext>
            </a:extLst>
          </p:cNvPr>
          <p:cNvSpPr>
            <a:spLocks noGrp="1"/>
          </p:cNvSpPr>
          <p:nvPr>
            <p:ph idx="1"/>
          </p:nvPr>
        </p:nvSpPr>
        <p:spPr>
          <a:xfrm>
            <a:off x="838201" y="2962279"/>
            <a:ext cx="3799425" cy="3143241"/>
          </a:xfrm>
        </p:spPr>
        <p:txBody>
          <a:bodyPr>
            <a:normAutofit/>
          </a:bodyPr>
          <a:lstStyle/>
          <a:p>
            <a:pPr marL="0" indent="0">
              <a:buNone/>
            </a:pPr>
            <a:r>
              <a:rPr lang="en-CA" sz="4000" dirty="0"/>
              <a:t>613-548-1353</a:t>
            </a:r>
          </a:p>
          <a:p>
            <a:pPr marL="0" indent="0">
              <a:buNone/>
            </a:pPr>
            <a:r>
              <a:rPr lang="en-CA" sz="2000" dirty="0"/>
              <a:t>If leaving a message, be sure to:</a:t>
            </a:r>
          </a:p>
          <a:p>
            <a:pPr lvl="1"/>
            <a:r>
              <a:rPr lang="en-CA" sz="2000" dirty="0"/>
              <a:t>Speak clearly</a:t>
            </a:r>
          </a:p>
          <a:p>
            <a:pPr lvl="1"/>
            <a:r>
              <a:rPr lang="en-CA" sz="2000" dirty="0"/>
              <a:t>Leave first and last name</a:t>
            </a:r>
          </a:p>
          <a:p>
            <a:pPr lvl="1"/>
            <a:r>
              <a:rPr lang="en-CA" sz="2000" dirty="0"/>
              <a:t>Leave your phone number so we can call you back</a:t>
            </a:r>
          </a:p>
        </p:txBody>
      </p:sp>
      <p:pic>
        <p:nvPicPr>
          <p:cNvPr id="5" name="Picture 4" descr="Woman using smartphone at home">
            <a:extLst>
              <a:ext uri="{FF2B5EF4-FFF2-40B4-BE49-F238E27FC236}">
                <a16:creationId xmlns:a16="http://schemas.microsoft.com/office/drawing/2014/main" id="{637F7ADC-577E-4AA0-A990-99ED34E73BFF}"/>
              </a:ext>
            </a:extLst>
          </p:cNvPr>
          <p:cNvPicPr>
            <a:picLocks noChangeAspect="1"/>
          </p:cNvPicPr>
          <p:nvPr/>
        </p:nvPicPr>
        <p:blipFill rotWithShape="1">
          <a:blip r:embed="rId4">
            <a:extLst>
              <a:ext uri="{28A0092B-C50C-407E-A947-70E740481C1C}">
                <a14:useLocalDpi xmlns:a14="http://schemas.microsoft.com/office/drawing/2010/main" val="0"/>
              </a:ext>
            </a:extLst>
          </a:blip>
          <a:srcRect l="30101" r="-1" b="-1"/>
          <a:stretch/>
        </p:blipFill>
        <p:spPr>
          <a:xfrm>
            <a:off x="5010386" y="10"/>
            <a:ext cx="7181613" cy="6857990"/>
          </a:xfrm>
          <a:prstGeom prst="rect">
            <a:avLst/>
          </a:prstGeom>
          <a:effectLst/>
        </p:spPr>
      </p:pic>
      <p:pic>
        <p:nvPicPr>
          <p:cNvPr id="12" name="Audio 11">
            <a:hlinkClick r:id="" action="ppaction://media"/>
            <a:extLst>
              <a:ext uri="{FF2B5EF4-FFF2-40B4-BE49-F238E27FC236}">
                <a16:creationId xmlns:a16="http://schemas.microsoft.com/office/drawing/2014/main" id="{09F32D41-0F3F-4C9B-8892-F9086815D7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571526968"/>
      </p:ext>
    </p:extLst>
  </p:cSld>
  <p:clrMapOvr>
    <a:masterClrMapping/>
  </p:clrMapOvr>
  <mc:AlternateContent xmlns:mc="http://schemas.openxmlformats.org/markup-compatibility/2006">
    <mc:Choice xmlns:p14="http://schemas.microsoft.com/office/powerpoint/2010/main" Requires="p14">
      <p:transition spd="slow" p14:dur="2000" advTm="24215"/>
    </mc:Choice>
    <mc:Fallback>
      <p:transition spd="slow" advTm="24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1F26643-2FC0-4F31-9F0D-ADF73DA1E493}"/>
              </a:ext>
            </a:extLst>
          </p:cNvPr>
          <p:cNvSpPr>
            <a:spLocks noGrp="1"/>
          </p:cNvSpPr>
          <p:nvPr>
            <p:ph type="ctrTitle"/>
          </p:nvPr>
        </p:nvSpPr>
        <p:spPr>
          <a:xfrm>
            <a:off x="6590662" y="4267832"/>
            <a:ext cx="4805996" cy="1297115"/>
          </a:xfrm>
        </p:spPr>
        <p:txBody>
          <a:bodyPr anchor="t">
            <a:normAutofit/>
          </a:bodyPr>
          <a:lstStyle/>
          <a:p>
            <a:pPr algn="l"/>
            <a:r>
              <a:rPr lang="en-CA" sz="3400" dirty="0">
                <a:solidFill>
                  <a:srgbClr val="000000"/>
                </a:solidFill>
              </a:rPr>
              <a:t>Thank you!</a:t>
            </a:r>
          </a:p>
        </p:txBody>
      </p:sp>
      <p:sp>
        <p:nvSpPr>
          <p:cNvPr id="3" name="Subtitle 2">
            <a:extLst>
              <a:ext uri="{FF2B5EF4-FFF2-40B4-BE49-F238E27FC236}">
                <a16:creationId xmlns:a16="http://schemas.microsoft.com/office/drawing/2014/main" id="{9C866348-AA62-4448-AB89-E61A51365BF6}"/>
              </a:ext>
            </a:extLst>
          </p:cNvPr>
          <p:cNvSpPr>
            <a:spLocks noGrp="1"/>
          </p:cNvSpPr>
          <p:nvPr>
            <p:ph type="subTitle" idx="1"/>
          </p:nvPr>
        </p:nvSpPr>
        <p:spPr>
          <a:xfrm>
            <a:off x="6590966" y="3428999"/>
            <a:ext cx="4805691" cy="838831"/>
          </a:xfrm>
        </p:spPr>
        <p:txBody>
          <a:bodyPr anchor="b">
            <a:normAutofit/>
          </a:bodyPr>
          <a:lstStyle/>
          <a:p>
            <a:pPr algn="l"/>
            <a:r>
              <a:rPr lang="en-CA" sz="1800" dirty="0">
                <a:solidFill>
                  <a:srgbClr val="000000"/>
                </a:solidFill>
              </a:rPr>
              <a:t>Kingston Reproductive Centre</a:t>
            </a:r>
          </a:p>
          <a:p>
            <a:pPr algn="l"/>
            <a:r>
              <a:rPr lang="en-CA" sz="1800" dirty="0">
                <a:solidFill>
                  <a:srgbClr val="000000"/>
                </a:solidFill>
              </a:rPr>
              <a:t>Virtual Teaching Visit</a:t>
            </a:r>
          </a:p>
        </p:txBody>
      </p:sp>
      <p:sp>
        <p:nvSpPr>
          <p:cNvPr id="75"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descr="KGH This Year - 2016-17 | KHSC Kingston Health Sciences Centre">
            <a:extLst>
              <a:ext uri="{FF2B5EF4-FFF2-40B4-BE49-F238E27FC236}">
                <a16:creationId xmlns:a16="http://schemas.microsoft.com/office/drawing/2014/main" id="{79C89BAA-D0C0-44F1-9301-E438959EE09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0470" y="2508123"/>
            <a:ext cx="4141760" cy="2756153"/>
          </a:xfrm>
          <a:custGeom>
            <a:avLst/>
            <a:gdLst/>
            <a:ahLst/>
            <a:cxnLst/>
            <a:rect l="l" t="t" r="r" b="b"/>
            <a:pathLst>
              <a:path w="4141760" h="4377846">
                <a:moveTo>
                  <a:pt x="0" y="0"/>
                </a:moveTo>
                <a:lnTo>
                  <a:pt x="4141760" y="0"/>
                </a:lnTo>
                <a:lnTo>
                  <a:pt x="4141760" y="4377846"/>
                </a:lnTo>
                <a:lnTo>
                  <a:pt x="0" y="437784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94181"/>
      </p:ext>
    </p:extLst>
  </p:cSld>
  <p:clrMapOvr>
    <a:masterClrMapping/>
  </p:clrMapOvr>
  <mc:AlternateContent xmlns:mc="http://schemas.openxmlformats.org/markup-compatibility/2006">
    <mc:Choice xmlns:p14="http://schemas.microsoft.com/office/powerpoint/2010/main" Requires="p14">
      <p:transition spd="slow" p14:dur="2000" advTm="19858"/>
    </mc:Choice>
    <mc:Fallback>
      <p:transition spd="slow" advTm="1985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C6DB631-6DD9-4D36-AD42-B59B2DF12C97}"/>
              </a:ext>
            </a:extLst>
          </p:cNvPr>
          <p:cNvSpPr>
            <a:spLocks noGrp="1"/>
          </p:cNvSpPr>
          <p:nvPr>
            <p:ph type="title"/>
          </p:nvPr>
        </p:nvSpPr>
        <p:spPr>
          <a:xfrm>
            <a:off x="640079" y="2053641"/>
            <a:ext cx="3669161" cy="2760098"/>
          </a:xfrm>
        </p:spPr>
        <p:txBody>
          <a:bodyPr>
            <a:normAutofit/>
          </a:bodyPr>
          <a:lstStyle/>
          <a:p>
            <a:r>
              <a:rPr lang="en-CA">
                <a:solidFill>
                  <a:srgbClr val="FFFFFF"/>
                </a:solidFill>
              </a:rPr>
              <a:t>Learning Objectives</a:t>
            </a:r>
            <a:endParaRPr lang="en-CA" dirty="0">
              <a:solidFill>
                <a:srgbClr val="FFFFFF"/>
              </a:solidFill>
            </a:endParaRPr>
          </a:p>
        </p:txBody>
      </p:sp>
      <p:sp>
        <p:nvSpPr>
          <p:cNvPr id="3" name="Content Placeholder 2">
            <a:extLst>
              <a:ext uri="{FF2B5EF4-FFF2-40B4-BE49-F238E27FC236}">
                <a16:creationId xmlns:a16="http://schemas.microsoft.com/office/drawing/2014/main" id="{ABAF05FC-F5E2-43F1-A1B9-383D01514B05}"/>
              </a:ext>
            </a:extLst>
          </p:cNvPr>
          <p:cNvSpPr>
            <a:spLocks noGrp="1"/>
          </p:cNvSpPr>
          <p:nvPr>
            <p:ph idx="1"/>
          </p:nvPr>
        </p:nvSpPr>
        <p:spPr>
          <a:xfrm>
            <a:off x="6090574" y="801866"/>
            <a:ext cx="5306084" cy="5230634"/>
          </a:xfrm>
        </p:spPr>
        <p:txBody>
          <a:bodyPr anchor="ctr">
            <a:normAutofit/>
          </a:bodyPr>
          <a:lstStyle/>
          <a:p>
            <a:r>
              <a:rPr lang="en-CA" sz="2400" dirty="0">
                <a:solidFill>
                  <a:srgbClr val="000000"/>
                </a:solidFill>
              </a:rPr>
              <a:t>Become familiar with the process of superovulation &amp; intrauterine insemination (SO/IUI)</a:t>
            </a:r>
          </a:p>
          <a:p>
            <a:r>
              <a:rPr lang="en-CA" sz="2400" dirty="0">
                <a:solidFill>
                  <a:srgbClr val="000000"/>
                </a:solidFill>
              </a:rPr>
              <a:t>Outline the stages of SO/IUI</a:t>
            </a:r>
          </a:p>
          <a:p>
            <a:r>
              <a:rPr lang="en-CA" sz="2400" dirty="0">
                <a:solidFill>
                  <a:srgbClr val="000000"/>
                </a:solidFill>
              </a:rPr>
              <a:t>Review medications and side effects</a:t>
            </a:r>
          </a:p>
          <a:p>
            <a:r>
              <a:rPr lang="en-CA" sz="2400" dirty="0">
                <a:solidFill>
                  <a:srgbClr val="000000"/>
                </a:solidFill>
              </a:rPr>
              <a:t>List the risks of SO/IUI</a:t>
            </a:r>
          </a:p>
          <a:p>
            <a:r>
              <a:rPr lang="en-CA" sz="2400" dirty="0">
                <a:solidFill>
                  <a:srgbClr val="000000"/>
                </a:solidFill>
              </a:rPr>
              <a:t>Discuss next steps</a:t>
            </a:r>
          </a:p>
        </p:txBody>
      </p:sp>
      <p:pic>
        <p:nvPicPr>
          <p:cNvPr id="7" name="Audio 6">
            <a:hlinkClick r:id="" action="ppaction://media"/>
            <a:extLst>
              <a:ext uri="{FF2B5EF4-FFF2-40B4-BE49-F238E27FC236}">
                <a16:creationId xmlns:a16="http://schemas.microsoft.com/office/drawing/2014/main" id="{172F1E66-FFC8-411F-AA41-9A62B42140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86373840"/>
      </p:ext>
    </p:extLst>
  </p:cSld>
  <p:clrMapOvr>
    <a:masterClrMapping/>
  </p:clrMapOvr>
  <mc:AlternateContent xmlns:mc="http://schemas.openxmlformats.org/markup-compatibility/2006">
    <mc:Choice xmlns:p14="http://schemas.microsoft.com/office/powerpoint/2010/main" Requires="p14">
      <p:transition spd="slow" p14:dur="2000" advTm="33561"/>
    </mc:Choice>
    <mc:Fallback>
      <p:transition spd="slow" advTm="33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BB685A5-44A8-4B80-937C-92ADC84342E5}"/>
              </a:ext>
            </a:extLst>
          </p:cNvPr>
          <p:cNvSpPr>
            <a:spLocks noGrp="1"/>
          </p:cNvSpPr>
          <p:nvPr>
            <p:ph type="title"/>
          </p:nvPr>
        </p:nvSpPr>
        <p:spPr>
          <a:xfrm>
            <a:off x="213460" y="5327520"/>
            <a:ext cx="4805996" cy="1401448"/>
          </a:xfrm>
        </p:spPr>
        <p:txBody>
          <a:bodyPr vert="horz" lIns="91440" tIns="45720" rIns="91440" bIns="45720" rtlCol="0" anchor="t">
            <a:normAutofit/>
          </a:bodyPr>
          <a:lstStyle/>
          <a:p>
            <a:r>
              <a:rPr lang="en-US" dirty="0">
                <a:solidFill>
                  <a:srgbClr val="000000"/>
                </a:solidFill>
              </a:rPr>
              <a:t>Overview of SO/IUI</a:t>
            </a:r>
          </a:p>
        </p:txBody>
      </p:sp>
      <p:sp>
        <p:nvSpPr>
          <p:cNvPr id="21"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Diagram 4">
            <a:extLst>
              <a:ext uri="{FF2B5EF4-FFF2-40B4-BE49-F238E27FC236}">
                <a16:creationId xmlns:a16="http://schemas.microsoft.com/office/drawing/2014/main" id="{E8D399C9-7815-4604-B5EB-95EC5E7F1E68}"/>
              </a:ext>
            </a:extLst>
          </p:cNvPr>
          <p:cNvGraphicFramePr/>
          <p:nvPr>
            <p:extLst>
              <p:ext uri="{D42A27DB-BD31-4B8C-83A1-F6EECF244321}">
                <p14:modId xmlns:p14="http://schemas.microsoft.com/office/powerpoint/2010/main" val="1932070784"/>
              </p:ext>
            </p:extLst>
          </p:nvPr>
        </p:nvGraphicFramePr>
        <p:xfrm>
          <a:off x="1413857" y="1310301"/>
          <a:ext cx="94234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TextBox 12">
            <a:extLst>
              <a:ext uri="{FF2B5EF4-FFF2-40B4-BE49-F238E27FC236}">
                <a16:creationId xmlns:a16="http://schemas.microsoft.com/office/drawing/2014/main" id="{0E1E9FEE-A109-40EB-B84A-A6C9CFE5C73D}"/>
              </a:ext>
            </a:extLst>
          </p:cNvPr>
          <p:cNvSpPr txBox="1"/>
          <p:nvPr/>
        </p:nvSpPr>
        <p:spPr>
          <a:xfrm>
            <a:off x="304800" y="1612900"/>
            <a:ext cx="3779368" cy="646331"/>
          </a:xfrm>
          <a:prstGeom prst="rect">
            <a:avLst/>
          </a:prstGeom>
          <a:noFill/>
        </p:spPr>
        <p:txBody>
          <a:bodyPr wrap="none" rtlCol="0">
            <a:spAutoFit/>
          </a:bodyPr>
          <a:lstStyle/>
          <a:p>
            <a:r>
              <a:rPr lang="en-CA" sz="3600" dirty="0"/>
              <a:t>Overview of SO/IUI</a:t>
            </a:r>
          </a:p>
        </p:txBody>
      </p:sp>
      <p:pic>
        <p:nvPicPr>
          <p:cNvPr id="16" name="Audio 15">
            <a:hlinkClick r:id="" action="ppaction://media"/>
            <a:extLst>
              <a:ext uri="{FF2B5EF4-FFF2-40B4-BE49-F238E27FC236}">
                <a16:creationId xmlns:a16="http://schemas.microsoft.com/office/drawing/2014/main" id="{5EB4F97A-235B-48F1-B7A8-543E4CA41BC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571717450"/>
      </p:ext>
    </p:extLst>
  </p:cSld>
  <p:clrMapOvr>
    <a:masterClrMapping/>
  </p:clrMapOvr>
  <mc:AlternateContent xmlns:mc="http://schemas.openxmlformats.org/markup-compatibility/2006">
    <mc:Choice xmlns:p14="http://schemas.microsoft.com/office/powerpoint/2010/main" Requires="p14">
      <p:transition spd="slow" p14:dur="2000" advTm="31436"/>
    </mc:Choice>
    <mc:Fallback>
      <p:transition spd="slow" advTm="31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8EC4603-A077-44A5-AFB4-A7AE636F475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419101" y="205197"/>
            <a:ext cx="8178800" cy="6006472"/>
          </a:xfrm>
        </p:spPr>
      </p:pic>
      <p:sp>
        <p:nvSpPr>
          <p:cNvPr id="4" name="Rectangle 3">
            <a:extLst>
              <a:ext uri="{FF2B5EF4-FFF2-40B4-BE49-F238E27FC236}">
                <a16:creationId xmlns:a16="http://schemas.microsoft.com/office/drawing/2014/main" id="{1D3C7485-4A64-4F66-B23C-B76C221E2C2A}"/>
              </a:ext>
            </a:extLst>
          </p:cNvPr>
          <p:cNvSpPr/>
          <p:nvPr/>
        </p:nvSpPr>
        <p:spPr>
          <a:xfrm>
            <a:off x="2870200" y="6396335"/>
            <a:ext cx="8839200" cy="461665"/>
          </a:xfrm>
          <a:prstGeom prst="rect">
            <a:avLst/>
          </a:prstGeom>
        </p:spPr>
        <p:txBody>
          <a:bodyPr wrap="square">
            <a:spAutoFit/>
          </a:bodyPr>
          <a:lstStyle/>
          <a:p>
            <a:r>
              <a:rPr lang="en-US" sz="1200" dirty="0">
                <a:solidFill>
                  <a:srgbClr val="54595D"/>
                </a:solidFill>
                <a:latin typeface="Arial" panose="020B0604020202020204" pitchFamily="34" charset="0"/>
              </a:rPr>
              <a:t>Blausen.com staff (2014). "</a:t>
            </a:r>
            <a:r>
              <a:rPr lang="en-US" sz="1200" dirty="0">
                <a:solidFill>
                  <a:srgbClr val="0B0080"/>
                </a:solidFill>
                <a:latin typeface="Arial" panose="020B0604020202020204" pitchFamily="34" charset="0"/>
                <a:hlinkClick r:id="rId6"/>
              </a:rPr>
              <a:t>Medical gallery of </a:t>
            </a:r>
            <a:r>
              <a:rPr lang="en-US" sz="1200" dirty="0" err="1">
                <a:solidFill>
                  <a:srgbClr val="0B0080"/>
                </a:solidFill>
                <a:latin typeface="Arial" panose="020B0604020202020204" pitchFamily="34" charset="0"/>
                <a:hlinkClick r:id="rId6"/>
              </a:rPr>
              <a:t>Blausen</a:t>
            </a:r>
            <a:r>
              <a:rPr lang="en-US" sz="1200" dirty="0">
                <a:solidFill>
                  <a:srgbClr val="0B0080"/>
                </a:solidFill>
                <a:latin typeface="Arial" panose="020B0604020202020204" pitchFamily="34" charset="0"/>
                <a:hlinkClick r:id="rId6"/>
              </a:rPr>
              <a:t> Medical 2014</a:t>
            </a:r>
            <a:r>
              <a:rPr lang="en-US" sz="1200" dirty="0">
                <a:solidFill>
                  <a:srgbClr val="54595D"/>
                </a:solidFill>
                <a:latin typeface="Arial" panose="020B0604020202020204" pitchFamily="34" charset="0"/>
              </a:rPr>
              <a:t>". </a:t>
            </a:r>
            <a:r>
              <a:rPr lang="en-US" sz="1200" i="1" dirty="0" err="1">
                <a:solidFill>
                  <a:srgbClr val="54595D"/>
                </a:solidFill>
                <a:latin typeface="Arial" panose="020B0604020202020204" pitchFamily="34" charset="0"/>
              </a:rPr>
              <a:t>WikiJournal</a:t>
            </a:r>
            <a:r>
              <a:rPr lang="en-US" sz="1200" i="1" dirty="0">
                <a:solidFill>
                  <a:srgbClr val="54595D"/>
                </a:solidFill>
                <a:latin typeface="Arial" panose="020B0604020202020204" pitchFamily="34" charset="0"/>
              </a:rPr>
              <a:t> of Medicine</a:t>
            </a:r>
            <a:r>
              <a:rPr lang="en-US" sz="1200" dirty="0">
                <a:solidFill>
                  <a:srgbClr val="54595D"/>
                </a:solidFill>
                <a:latin typeface="Arial" panose="020B0604020202020204" pitchFamily="34" charset="0"/>
              </a:rPr>
              <a:t> </a:t>
            </a:r>
            <a:r>
              <a:rPr lang="en-US" sz="1200" b="1" dirty="0">
                <a:solidFill>
                  <a:srgbClr val="54595D"/>
                </a:solidFill>
                <a:latin typeface="Arial" panose="020B0604020202020204" pitchFamily="34" charset="0"/>
              </a:rPr>
              <a:t>1</a:t>
            </a:r>
            <a:r>
              <a:rPr lang="en-US" sz="1200" dirty="0">
                <a:solidFill>
                  <a:srgbClr val="54595D"/>
                </a:solidFill>
                <a:latin typeface="Arial" panose="020B0604020202020204" pitchFamily="34" charset="0"/>
              </a:rPr>
              <a:t> (2). </a:t>
            </a:r>
            <a:r>
              <a:rPr lang="en-US" sz="1200" dirty="0">
                <a:solidFill>
                  <a:srgbClr val="0B0080"/>
                </a:solidFill>
                <a:latin typeface="Arial" panose="020B0604020202020204" pitchFamily="34" charset="0"/>
                <a:hlinkClick r:id="rId7" tooltip="w:Digital object identifier"/>
              </a:rPr>
              <a:t>DOI</a:t>
            </a:r>
            <a:r>
              <a:rPr lang="en-US" sz="1200" dirty="0">
                <a:solidFill>
                  <a:srgbClr val="54595D"/>
                </a:solidFill>
                <a:latin typeface="Arial" panose="020B0604020202020204" pitchFamily="34" charset="0"/>
              </a:rPr>
              <a:t>:</a:t>
            </a:r>
            <a:r>
              <a:rPr lang="en-US" sz="1200" dirty="0">
                <a:solidFill>
                  <a:srgbClr val="0B0080"/>
                </a:solidFill>
                <a:latin typeface="Arial" panose="020B0604020202020204" pitchFamily="34" charset="0"/>
                <a:hlinkClick r:id="rId8"/>
              </a:rPr>
              <a:t>10.15347/</a:t>
            </a:r>
            <a:r>
              <a:rPr lang="en-US" sz="1200" dirty="0" err="1">
                <a:solidFill>
                  <a:srgbClr val="0B0080"/>
                </a:solidFill>
                <a:latin typeface="Arial" panose="020B0604020202020204" pitchFamily="34" charset="0"/>
                <a:hlinkClick r:id="rId8"/>
              </a:rPr>
              <a:t>wjm</a:t>
            </a:r>
            <a:r>
              <a:rPr lang="en-US" sz="1200" dirty="0">
                <a:solidFill>
                  <a:srgbClr val="0B0080"/>
                </a:solidFill>
                <a:latin typeface="Arial" panose="020B0604020202020204" pitchFamily="34" charset="0"/>
                <a:hlinkClick r:id="rId8"/>
              </a:rPr>
              <a:t>/2014.010</a:t>
            </a:r>
            <a:r>
              <a:rPr lang="en-US" sz="1200" dirty="0">
                <a:solidFill>
                  <a:srgbClr val="54595D"/>
                </a:solidFill>
                <a:latin typeface="Arial" panose="020B0604020202020204" pitchFamily="34" charset="0"/>
              </a:rPr>
              <a:t>. </a:t>
            </a:r>
            <a:r>
              <a:rPr lang="en-US" sz="1200" dirty="0">
                <a:solidFill>
                  <a:srgbClr val="0B0080"/>
                </a:solidFill>
                <a:latin typeface="Arial" panose="020B0604020202020204" pitchFamily="34" charset="0"/>
                <a:hlinkClick r:id="rId9" tooltip="en:International Standard Serial Number"/>
              </a:rPr>
              <a:t>ISSN</a:t>
            </a:r>
            <a:r>
              <a:rPr lang="en-US" sz="1200" dirty="0">
                <a:solidFill>
                  <a:srgbClr val="54595D"/>
                </a:solidFill>
                <a:latin typeface="Arial" panose="020B0604020202020204" pitchFamily="34" charset="0"/>
              </a:rPr>
              <a:t> </a:t>
            </a:r>
            <a:r>
              <a:rPr lang="en-US" sz="1200" dirty="0">
                <a:solidFill>
                  <a:srgbClr val="0B0080"/>
                </a:solidFill>
                <a:latin typeface="Arial" panose="020B0604020202020204" pitchFamily="34" charset="0"/>
                <a:hlinkClick r:id="rId10"/>
              </a:rPr>
              <a:t>2002-4436</a:t>
            </a:r>
            <a:r>
              <a:rPr lang="en-US" sz="1200" dirty="0">
                <a:solidFill>
                  <a:srgbClr val="54595D"/>
                </a:solidFill>
                <a:latin typeface="Arial" panose="020B0604020202020204" pitchFamily="34" charset="0"/>
              </a:rPr>
              <a:t>.</a:t>
            </a:r>
            <a:endParaRPr lang="en-CA" sz="1200" dirty="0"/>
          </a:p>
        </p:txBody>
      </p:sp>
      <p:pic>
        <p:nvPicPr>
          <p:cNvPr id="7" name="Audio 6">
            <a:hlinkClick r:id="" action="ppaction://media"/>
            <a:extLst>
              <a:ext uri="{FF2B5EF4-FFF2-40B4-BE49-F238E27FC236}">
                <a16:creationId xmlns:a16="http://schemas.microsoft.com/office/drawing/2014/main" id="{FE0DFA00-F4A4-4911-9A4D-C83562E6A36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37399346"/>
      </p:ext>
    </p:extLst>
  </p:cSld>
  <p:clrMapOvr>
    <a:masterClrMapping/>
  </p:clrMapOvr>
  <mc:AlternateContent xmlns:mc="http://schemas.openxmlformats.org/markup-compatibility/2006">
    <mc:Choice xmlns:p14="http://schemas.microsoft.com/office/powerpoint/2010/main" Requires="p14">
      <p:transition spd="slow" p14:dur="2000" advTm="15607"/>
    </mc:Choice>
    <mc:Fallback>
      <p:transition spd="slow" advTm="15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07E85E-6E1A-4E2B-985B-D6C66C1E543B}"/>
              </a:ext>
            </a:extLst>
          </p:cNvPr>
          <p:cNvSpPr>
            <a:spLocks noGrp="1"/>
          </p:cNvSpPr>
          <p:nvPr>
            <p:ph type="title"/>
          </p:nvPr>
        </p:nvSpPr>
        <p:spPr>
          <a:xfrm>
            <a:off x="1179226" y="826680"/>
            <a:ext cx="9833548" cy="1325563"/>
          </a:xfrm>
        </p:spPr>
        <p:txBody>
          <a:bodyPr>
            <a:normAutofit/>
          </a:bodyPr>
          <a:lstStyle/>
          <a:p>
            <a:pPr algn="ctr"/>
            <a:r>
              <a:rPr lang="en-CA" sz="4000" dirty="0">
                <a:solidFill>
                  <a:srgbClr val="FFFFFF"/>
                </a:solidFill>
              </a:rPr>
              <a:t>Medications</a:t>
            </a:r>
          </a:p>
        </p:txBody>
      </p:sp>
      <p:pic>
        <p:nvPicPr>
          <p:cNvPr id="2050" name="Picture 2" descr="Gonal-f Injection for IVF - Uses, Dosage, Price &amp; Side Effects">
            <a:extLst>
              <a:ext uri="{FF2B5EF4-FFF2-40B4-BE49-F238E27FC236}">
                <a16:creationId xmlns:a16="http://schemas.microsoft.com/office/drawing/2014/main" id="{6BE1FE5C-CB8C-4859-AF36-B04BEFAD71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0383" y="2261937"/>
            <a:ext cx="5682391" cy="24282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uy Femara Generic Letrozole - Canadian Pharmacy World">
            <a:extLst>
              <a:ext uri="{FF2B5EF4-FFF2-40B4-BE49-F238E27FC236}">
                <a16:creationId xmlns:a16="http://schemas.microsoft.com/office/drawing/2014/main" id="{A45AA3AC-E429-4018-9ED6-6734D0F0E3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2125" y="1376968"/>
            <a:ext cx="4205879" cy="31544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ENDOMETRIN® (progesterone) Vaginal Inserts | Ferring Reproductive ...">
            <a:extLst>
              <a:ext uri="{FF2B5EF4-FFF2-40B4-BE49-F238E27FC236}">
                <a16:creationId xmlns:a16="http://schemas.microsoft.com/office/drawing/2014/main" id="{7071A082-D387-4E9A-BA5A-9AD5AA8C94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7177" y="4566308"/>
            <a:ext cx="2335128" cy="206040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vidrel Subcutaneous : Uses, Side Effects, Interactions, Pictures ...">
            <a:extLst>
              <a:ext uri="{FF2B5EF4-FFF2-40B4-BE49-F238E27FC236}">
                <a16:creationId xmlns:a16="http://schemas.microsoft.com/office/drawing/2014/main" id="{2F3DAE8F-86EC-4464-B49E-A42A186956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9211" y="4182356"/>
            <a:ext cx="3463135" cy="2597352"/>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a:extLst>
              <a:ext uri="{FF2B5EF4-FFF2-40B4-BE49-F238E27FC236}">
                <a16:creationId xmlns:a16="http://schemas.microsoft.com/office/drawing/2014/main" id="{F0C14F68-6908-4C0A-8D7E-AAE13101763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16985077"/>
      </p:ext>
    </p:extLst>
  </p:cSld>
  <p:clrMapOvr>
    <a:masterClrMapping/>
  </p:clrMapOvr>
  <mc:AlternateContent xmlns:mc="http://schemas.openxmlformats.org/markup-compatibility/2006">
    <mc:Choice xmlns:p14="http://schemas.microsoft.com/office/powerpoint/2010/main" Requires="p14">
      <p:transition spd="slow" p14:dur="2000" advTm="62990"/>
    </mc:Choice>
    <mc:Fallback>
      <p:transition spd="slow" advTm="6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0D285C0-6BB8-488B-9C91-A7A520FB20A1}"/>
              </a:ext>
            </a:extLst>
          </p:cNvPr>
          <p:cNvSpPr>
            <a:spLocks noGrp="1"/>
          </p:cNvSpPr>
          <p:nvPr>
            <p:ph type="title"/>
          </p:nvPr>
        </p:nvSpPr>
        <p:spPr>
          <a:xfrm>
            <a:off x="640079" y="2053641"/>
            <a:ext cx="3669161" cy="2760098"/>
          </a:xfrm>
        </p:spPr>
        <p:txBody>
          <a:bodyPr>
            <a:normAutofit/>
          </a:bodyPr>
          <a:lstStyle/>
          <a:p>
            <a:r>
              <a:rPr lang="en-CA" dirty="0">
                <a:solidFill>
                  <a:srgbClr val="FFFFFF"/>
                </a:solidFill>
              </a:rPr>
              <a:t>Medication side effects</a:t>
            </a:r>
          </a:p>
        </p:txBody>
      </p:sp>
      <p:sp>
        <p:nvSpPr>
          <p:cNvPr id="3" name="Content Placeholder 2">
            <a:extLst>
              <a:ext uri="{FF2B5EF4-FFF2-40B4-BE49-F238E27FC236}">
                <a16:creationId xmlns:a16="http://schemas.microsoft.com/office/drawing/2014/main" id="{8A5B43E0-B3DF-447F-86E3-B56F7C645553}"/>
              </a:ext>
            </a:extLst>
          </p:cNvPr>
          <p:cNvSpPr>
            <a:spLocks noGrp="1"/>
          </p:cNvSpPr>
          <p:nvPr>
            <p:ph idx="1"/>
          </p:nvPr>
        </p:nvSpPr>
        <p:spPr>
          <a:xfrm>
            <a:off x="6090574" y="801866"/>
            <a:ext cx="5306084" cy="5230634"/>
          </a:xfrm>
        </p:spPr>
        <p:txBody>
          <a:bodyPr anchor="ctr">
            <a:normAutofit/>
          </a:bodyPr>
          <a:lstStyle/>
          <a:p>
            <a:r>
              <a:rPr lang="en-CA" sz="2400" dirty="0">
                <a:solidFill>
                  <a:srgbClr val="000000"/>
                </a:solidFill>
              </a:rPr>
              <a:t>Letrozole</a:t>
            </a:r>
          </a:p>
          <a:p>
            <a:pPr lvl="1"/>
            <a:r>
              <a:rPr lang="en-CA" sz="2000" dirty="0">
                <a:solidFill>
                  <a:srgbClr val="000000"/>
                </a:solidFill>
              </a:rPr>
              <a:t>Hot flashes, night sweats, headache, mood changes, dizziness or tiredness</a:t>
            </a:r>
          </a:p>
          <a:p>
            <a:pPr lvl="1"/>
            <a:r>
              <a:rPr lang="en-CA" sz="2000" dirty="0">
                <a:solidFill>
                  <a:srgbClr val="000000"/>
                </a:solidFill>
              </a:rPr>
              <a:t>Bloating, pelvic pain or vaginal dryness</a:t>
            </a:r>
          </a:p>
          <a:p>
            <a:pPr lvl="1"/>
            <a:r>
              <a:rPr lang="en-CA" sz="2000" dirty="0">
                <a:solidFill>
                  <a:srgbClr val="000000"/>
                </a:solidFill>
              </a:rPr>
              <a:t>Sometimes, a thinner uterine lining is seen on ultrasound</a:t>
            </a:r>
          </a:p>
          <a:p>
            <a:pPr marL="457200" lvl="1" indent="0">
              <a:buNone/>
            </a:pPr>
            <a:endParaRPr lang="en-CA" sz="2000" dirty="0">
              <a:solidFill>
                <a:srgbClr val="000000"/>
              </a:solidFill>
            </a:endParaRPr>
          </a:p>
          <a:p>
            <a:r>
              <a:rPr lang="en-CA" sz="2400" dirty="0">
                <a:solidFill>
                  <a:srgbClr val="000000"/>
                </a:solidFill>
              </a:rPr>
              <a:t>Injectable medications</a:t>
            </a:r>
          </a:p>
          <a:p>
            <a:pPr lvl="1"/>
            <a:r>
              <a:rPr lang="en-CA" sz="2000" dirty="0">
                <a:solidFill>
                  <a:srgbClr val="000000"/>
                </a:solidFill>
              </a:rPr>
              <a:t>Bloating, fatigue, pelvic pain, injection site reaction</a:t>
            </a:r>
          </a:p>
          <a:p>
            <a:pPr marL="457200" lvl="1" indent="0">
              <a:buNone/>
            </a:pPr>
            <a:endParaRPr lang="en-CA" sz="2400" dirty="0">
              <a:solidFill>
                <a:srgbClr val="000000"/>
              </a:solidFill>
            </a:endParaRPr>
          </a:p>
          <a:p>
            <a:r>
              <a:rPr lang="en-CA" sz="2400" dirty="0">
                <a:solidFill>
                  <a:srgbClr val="000000"/>
                </a:solidFill>
              </a:rPr>
              <a:t>Refrain from intense exercise and the use of ibuprofen</a:t>
            </a:r>
          </a:p>
          <a:p>
            <a:pPr marL="457200" lvl="1" indent="0">
              <a:buNone/>
            </a:pPr>
            <a:endParaRPr lang="en-CA" sz="2000" dirty="0">
              <a:solidFill>
                <a:srgbClr val="000000"/>
              </a:solidFill>
            </a:endParaRPr>
          </a:p>
        </p:txBody>
      </p:sp>
      <p:pic>
        <p:nvPicPr>
          <p:cNvPr id="7" name="Audio 6">
            <a:hlinkClick r:id="" action="ppaction://media"/>
            <a:extLst>
              <a:ext uri="{FF2B5EF4-FFF2-40B4-BE49-F238E27FC236}">
                <a16:creationId xmlns:a16="http://schemas.microsoft.com/office/drawing/2014/main" id="{CDEE5A4D-0CF7-4148-A9A5-EDF960FD2B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5979590"/>
      </p:ext>
    </p:extLst>
  </p:cSld>
  <p:clrMapOvr>
    <a:masterClrMapping/>
  </p:clrMapOvr>
  <mc:AlternateContent xmlns:mc="http://schemas.openxmlformats.org/markup-compatibility/2006">
    <mc:Choice xmlns:p14="http://schemas.microsoft.com/office/powerpoint/2010/main" Requires="p14">
      <p:transition spd="slow" p14:dur="2000" advTm="56180"/>
    </mc:Choice>
    <mc:Fallback>
      <p:transition spd="slow" advTm="56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3AB00AE-4340-440F-82E1-9F69D1D55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row of samples for medical testing">
            <a:extLst>
              <a:ext uri="{FF2B5EF4-FFF2-40B4-BE49-F238E27FC236}">
                <a16:creationId xmlns:a16="http://schemas.microsoft.com/office/drawing/2014/main" id="{9319AC7B-8E7F-4CD8-AE75-19B319462BE9}"/>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r="-2" b="16261"/>
          <a:stretch/>
        </p:blipFill>
        <p:spPr>
          <a:xfrm>
            <a:off x="6083786" y="-168316"/>
            <a:ext cx="6261330" cy="3932313"/>
          </a:xfrm>
          <a:prstGeom prst="rect">
            <a:avLst/>
          </a:prstGeom>
          <a:effectLst>
            <a:softEdge rad="533400"/>
          </a:effectLst>
        </p:spPr>
      </p:pic>
      <p:pic>
        <p:nvPicPr>
          <p:cNvPr id="5" name="Picture 4" descr="Thumbtack on a calendar date">
            <a:extLst>
              <a:ext uri="{FF2B5EF4-FFF2-40B4-BE49-F238E27FC236}">
                <a16:creationId xmlns:a16="http://schemas.microsoft.com/office/drawing/2014/main" id="{B16739E2-5D1C-4FA2-96CA-AC7CCDE91E7A}"/>
              </a:ext>
            </a:extLst>
          </p:cNvPr>
          <p:cNvPicPr>
            <a:picLocks noChangeAspect="1"/>
          </p:cNvPicPr>
          <p:nvPr/>
        </p:nvPicPr>
        <p:blipFill rotWithShape="1">
          <a:blip r:embed="rId6">
            <a:extLst>
              <a:ext uri="{28A0092B-C50C-407E-A947-70E740481C1C}">
                <a14:useLocalDpi xmlns:a14="http://schemas.microsoft.com/office/drawing/2010/main" val="0"/>
              </a:ext>
            </a:extLst>
          </a:blip>
          <a:srcRect r="816"/>
          <a:stretch/>
        </p:blipFill>
        <p:spPr>
          <a:xfrm>
            <a:off x="6089904" y="2487166"/>
            <a:ext cx="6263640" cy="4215384"/>
          </a:xfrm>
          <a:prstGeom prst="rect">
            <a:avLst/>
          </a:prstGeom>
          <a:effectLst>
            <a:softEdge rad="533400"/>
          </a:effectLst>
        </p:spPr>
      </p:pic>
      <p:pic>
        <p:nvPicPr>
          <p:cNvPr id="24" name="Picture 23">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6FD29B7-7B36-412B-B1D7-11E7488B94C8}"/>
              </a:ext>
            </a:extLst>
          </p:cNvPr>
          <p:cNvSpPr>
            <a:spLocks noGrp="1"/>
          </p:cNvSpPr>
          <p:nvPr>
            <p:ph type="title"/>
          </p:nvPr>
        </p:nvSpPr>
        <p:spPr>
          <a:xfrm>
            <a:off x="804672" y="798445"/>
            <a:ext cx="5685028" cy="1311664"/>
          </a:xfrm>
        </p:spPr>
        <p:txBody>
          <a:bodyPr>
            <a:normAutofit/>
          </a:bodyPr>
          <a:lstStyle/>
          <a:p>
            <a:r>
              <a:rPr lang="en-CA" b="1" dirty="0">
                <a:solidFill>
                  <a:srgbClr val="000000"/>
                </a:solidFill>
              </a:rPr>
              <a:t>Treatment monitoring</a:t>
            </a:r>
          </a:p>
        </p:txBody>
      </p:sp>
      <p:sp>
        <p:nvSpPr>
          <p:cNvPr id="3" name="Content Placeholder 2">
            <a:extLst>
              <a:ext uri="{FF2B5EF4-FFF2-40B4-BE49-F238E27FC236}">
                <a16:creationId xmlns:a16="http://schemas.microsoft.com/office/drawing/2014/main" id="{E6D365E2-FEA8-4AA6-A60A-2F259E841540}"/>
              </a:ext>
            </a:extLst>
          </p:cNvPr>
          <p:cNvSpPr>
            <a:spLocks noGrp="1"/>
          </p:cNvSpPr>
          <p:nvPr>
            <p:ph idx="1"/>
          </p:nvPr>
        </p:nvSpPr>
        <p:spPr>
          <a:xfrm>
            <a:off x="804997" y="2272143"/>
            <a:ext cx="4803637" cy="3788830"/>
          </a:xfrm>
        </p:spPr>
        <p:txBody>
          <a:bodyPr anchor="ctr">
            <a:normAutofit lnSpcReduction="10000"/>
          </a:bodyPr>
          <a:lstStyle/>
          <a:p>
            <a:r>
              <a:rPr lang="en-CA" sz="2000" b="1" dirty="0">
                <a:solidFill>
                  <a:srgbClr val="000000"/>
                </a:solidFill>
              </a:rPr>
              <a:t>Day 1 = First day of full menstrual flow</a:t>
            </a:r>
          </a:p>
          <a:p>
            <a:pPr marL="0" indent="0">
              <a:buNone/>
            </a:pPr>
            <a:endParaRPr lang="en-CA" sz="2000" b="1" dirty="0">
              <a:solidFill>
                <a:srgbClr val="000000"/>
              </a:solidFill>
            </a:endParaRPr>
          </a:p>
          <a:p>
            <a:r>
              <a:rPr lang="en-CA" sz="2000" dirty="0">
                <a:solidFill>
                  <a:srgbClr val="000000"/>
                </a:solidFill>
              </a:rPr>
              <a:t>Letrozole should be taken for 5 days, beginning on day 3 of your cycle</a:t>
            </a:r>
          </a:p>
          <a:p>
            <a:pPr marL="0" indent="0">
              <a:buNone/>
            </a:pPr>
            <a:endParaRPr lang="en-CA" sz="2000" dirty="0">
              <a:solidFill>
                <a:srgbClr val="000000"/>
              </a:solidFill>
            </a:endParaRPr>
          </a:p>
          <a:p>
            <a:r>
              <a:rPr lang="en-CA" sz="2000" dirty="0">
                <a:solidFill>
                  <a:srgbClr val="000000"/>
                </a:solidFill>
              </a:rPr>
              <a:t>Injectables start on day 2, 3 or 4 of your cycle</a:t>
            </a:r>
          </a:p>
          <a:p>
            <a:pPr marL="0" indent="0">
              <a:buNone/>
            </a:pPr>
            <a:endParaRPr lang="en-CA" sz="2000" dirty="0">
              <a:solidFill>
                <a:srgbClr val="000000"/>
              </a:solidFill>
            </a:endParaRPr>
          </a:p>
          <a:p>
            <a:r>
              <a:rPr lang="en-CA" sz="2000" dirty="0">
                <a:solidFill>
                  <a:srgbClr val="000000"/>
                </a:solidFill>
              </a:rPr>
              <a:t>Ultrasound and bloodwork is used to monitor your ovarian response to medication beginning day 7-10 of cycle</a:t>
            </a:r>
          </a:p>
          <a:p>
            <a:endParaRPr lang="en-CA" sz="2000" dirty="0">
              <a:solidFill>
                <a:srgbClr val="000000"/>
              </a:solidFill>
            </a:endParaRPr>
          </a:p>
        </p:txBody>
      </p:sp>
      <p:pic>
        <p:nvPicPr>
          <p:cNvPr id="8" name="Audio 7">
            <a:hlinkClick r:id="" action="ppaction://media"/>
            <a:extLst>
              <a:ext uri="{FF2B5EF4-FFF2-40B4-BE49-F238E27FC236}">
                <a16:creationId xmlns:a16="http://schemas.microsoft.com/office/drawing/2014/main" id="{2D5EDF64-2BE9-4A6E-AEFE-7B78C22B16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28771588"/>
      </p:ext>
    </p:extLst>
  </p:cSld>
  <p:clrMapOvr>
    <a:masterClrMapping/>
  </p:clrMapOvr>
  <mc:AlternateContent xmlns:mc="http://schemas.openxmlformats.org/markup-compatibility/2006">
    <mc:Choice xmlns:p14="http://schemas.microsoft.com/office/powerpoint/2010/main" Requires="p14">
      <p:transition spd="slow" p14:dur="2000" advTm="39610"/>
    </mc:Choice>
    <mc:Fallback>
      <p:transition spd="slow" advTm="39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007B98-3872-47B1-AB2C-F0C909BB2101}"/>
              </a:ext>
            </a:extLst>
          </p:cNvPr>
          <p:cNvSpPr>
            <a:spLocks noGrp="1"/>
          </p:cNvSpPr>
          <p:nvPr>
            <p:ph type="title"/>
          </p:nvPr>
        </p:nvSpPr>
        <p:spPr>
          <a:xfrm>
            <a:off x="457200" y="412454"/>
            <a:ext cx="5143501" cy="2101850"/>
          </a:xfrm>
        </p:spPr>
        <p:txBody>
          <a:bodyPr vert="horz" lIns="91440" tIns="45720" rIns="91440" bIns="45720" rtlCol="0">
            <a:normAutofit/>
          </a:bodyPr>
          <a:lstStyle/>
          <a:p>
            <a:r>
              <a:rPr lang="en-US" sz="4000" b="1" kern="1200">
                <a:latin typeface="+mj-lt"/>
                <a:ea typeface="+mj-ea"/>
                <a:cs typeface="+mj-cs"/>
              </a:rPr>
              <a:t>Monitoring</a:t>
            </a:r>
            <a:endParaRPr lang="en-US" sz="4000" b="1" kern="1200" dirty="0">
              <a:latin typeface="+mj-lt"/>
              <a:ea typeface="+mj-ea"/>
              <a:cs typeface="+mj-cs"/>
            </a:endParaRPr>
          </a:p>
        </p:txBody>
      </p:sp>
      <p:sp>
        <p:nvSpPr>
          <p:cNvPr id="35" name="Rectangle 3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7" name="Rectangle 36">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descr="Hourglass and a calendar">
            <a:extLst>
              <a:ext uri="{FF2B5EF4-FFF2-40B4-BE49-F238E27FC236}">
                <a16:creationId xmlns:a16="http://schemas.microsoft.com/office/drawing/2014/main" id="{E19ACC82-F79D-4589-972D-46D35737B7C4}"/>
              </a:ext>
            </a:extLst>
          </p:cNvPr>
          <p:cNvPicPr>
            <a:picLocks noChangeAspect="1"/>
          </p:cNvPicPr>
          <p:nvPr/>
        </p:nvPicPr>
        <p:blipFill rotWithShape="1">
          <a:blip r:embed="rId5">
            <a:extLst>
              <a:ext uri="{28A0092B-C50C-407E-A947-70E740481C1C}">
                <a14:useLocalDpi xmlns:a14="http://schemas.microsoft.com/office/drawing/2010/main" val="0"/>
              </a:ext>
            </a:extLst>
          </a:blip>
          <a:srcRect t="4549" b="4549"/>
          <a:stretch/>
        </p:blipFill>
        <p:spPr>
          <a:xfrm>
            <a:off x="20" y="2959630"/>
            <a:ext cx="6400781" cy="3898370"/>
          </a:xfrm>
          <a:prstGeom prst="rect">
            <a:avLst/>
          </a:prstGeom>
        </p:spPr>
      </p:pic>
      <p:pic>
        <p:nvPicPr>
          <p:cNvPr id="5" name="Content Placeholder 4" descr="Doctor friendly shaking hands with a patient">
            <a:extLst>
              <a:ext uri="{FF2B5EF4-FFF2-40B4-BE49-F238E27FC236}">
                <a16:creationId xmlns:a16="http://schemas.microsoft.com/office/drawing/2014/main" id="{4690BA5B-E0D2-4C9C-9C3C-206D43902382}"/>
              </a:ext>
            </a:extLst>
          </p:cNvPr>
          <p:cNvPicPr>
            <a:picLocks noChangeAspect="1"/>
          </p:cNvPicPr>
          <p:nvPr/>
        </p:nvPicPr>
        <p:blipFill rotWithShape="1">
          <a:blip r:embed="rId6">
            <a:extLst>
              <a:ext uri="{28A0092B-C50C-407E-A947-70E740481C1C}">
                <a14:useLocalDpi xmlns:a14="http://schemas.microsoft.com/office/drawing/2010/main" val="0"/>
              </a:ext>
            </a:extLst>
          </a:blip>
          <a:srcRect l="43494" r="1992" b="-2"/>
          <a:stretch/>
        </p:blipFill>
        <p:spPr>
          <a:xfrm>
            <a:off x="6591299" y="1"/>
            <a:ext cx="5600701" cy="6857999"/>
          </a:xfrm>
          <a:prstGeom prst="rect">
            <a:avLst/>
          </a:prstGeom>
        </p:spPr>
      </p:pic>
      <p:pic>
        <p:nvPicPr>
          <p:cNvPr id="9" name="Audio 8">
            <a:hlinkClick r:id="" action="ppaction://media"/>
            <a:extLst>
              <a:ext uri="{FF2B5EF4-FFF2-40B4-BE49-F238E27FC236}">
                <a16:creationId xmlns:a16="http://schemas.microsoft.com/office/drawing/2014/main" id="{9A8E0170-9B7A-4A7F-BD33-383786F536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93194029"/>
      </p:ext>
    </p:extLst>
  </p:cSld>
  <p:clrMapOvr>
    <a:masterClrMapping/>
  </p:clrMapOvr>
  <mc:AlternateContent xmlns:mc="http://schemas.openxmlformats.org/markup-compatibility/2006">
    <mc:Choice xmlns:p14="http://schemas.microsoft.com/office/powerpoint/2010/main" Requires="p14">
      <p:transition spd="slow" p14:dur="2000" advTm="56239"/>
    </mc:Choice>
    <mc:Fallback>
      <p:transition spd="slow" advTm="56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94E4D846-3AFC-4F86-8C35-24B0542A2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Blue robin eggs">
            <a:extLst>
              <a:ext uri="{FF2B5EF4-FFF2-40B4-BE49-F238E27FC236}">
                <a16:creationId xmlns:a16="http://schemas.microsoft.com/office/drawing/2014/main" id="{2A13D258-1E21-44FA-9FE0-408197B20E45}"/>
              </a:ext>
            </a:extLst>
          </p:cNvPr>
          <p:cNvPicPr>
            <a:picLocks noChangeAspect="1"/>
          </p:cNvPicPr>
          <p:nvPr/>
        </p:nvPicPr>
        <p:blipFill rotWithShape="1">
          <a:blip r:embed="rId5">
            <a:extLst>
              <a:ext uri="{28A0092B-C50C-407E-A947-70E740481C1C}">
                <a14:useLocalDpi xmlns:a14="http://schemas.microsoft.com/office/drawing/2010/main" val="0"/>
              </a:ext>
            </a:extLst>
          </a:blip>
          <a:srcRect l="23298" t="6260" b="2832"/>
          <a:stretch/>
        </p:blipFill>
        <p:spPr>
          <a:xfrm>
            <a:off x="20" y="10"/>
            <a:ext cx="8668492" cy="6857990"/>
          </a:xfrm>
          <a:prstGeom prst="rect">
            <a:avLst/>
          </a:prstGeom>
        </p:spPr>
      </p:pic>
      <p:sp>
        <p:nvSpPr>
          <p:cNvPr id="37" name="Rectangle 36">
            <a:extLst>
              <a:ext uri="{FF2B5EF4-FFF2-40B4-BE49-F238E27FC236}">
                <a16:creationId xmlns:a16="http://schemas.microsoft.com/office/drawing/2014/main" id="{284781B9-12CB-45C3-907A-9ED93FF72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8C0BBF4-CBD5-45EC-8746-C5EFA2B97CD4}"/>
              </a:ext>
            </a:extLst>
          </p:cNvPr>
          <p:cNvSpPr>
            <a:spLocks noGrp="1"/>
          </p:cNvSpPr>
          <p:nvPr>
            <p:ph type="title"/>
          </p:nvPr>
        </p:nvSpPr>
        <p:spPr>
          <a:xfrm>
            <a:off x="7665747" y="1102868"/>
            <a:ext cx="3438144" cy="1124712"/>
          </a:xfrm>
        </p:spPr>
        <p:txBody>
          <a:bodyPr anchor="b">
            <a:normAutofit/>
          </a:bodyPr>
          <a:lstStyle/>
          <a:p>
            <a:r>
              <a:rPr lang="en-CA" sz="3600" dirty="0"/>
              <a:t>Ovulation Trigger</a:t>
            </a:r>
          </a:p>
        </p:txBody>
      </p:sp>
      <p:sp>
        <p:nvSpPr>
          <p:cNvPr id="39" name="Rectangle 3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 name="Rectangle 4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Content Placeholder 2">
            <a:extLst>
              <a:ext uri="{FF2B5EF4-FFF2-40B4-BE49-F238E27FC236}">
                <a16:creationId xmlns:a16="http://schemas.microsoft.com/office/drawing/2014/main" id="{2C4DD61A-6B2D-4634-AFDA-41ACDDD94B65}"/>
              </a:ext>
            </a:extLst>
          </p:cNvPr>
          <p:cNvSpPr>
            <a:spLocks noGrp="1"/>
          </p:cNvSpPr>
          <p:nvPr>
            <p:ph idx="1"/>
          </p:nvPr>
        </p:nvSpPr>
        <p:spPr>
          <a:xfrm>
            <a:off x="7226300" y="2718054"/>
            <a:ext cx="4583076" cy="3693414"/>
          </a:xfrm>
        </p:spPr>
        <p:txBody>
          <a:bodyPr anchor="t">
            <a:normAutofit/>
          </a:bodyPr>
          <a:lstStyle/>
          <a:p>
            <a:r>
              <a:rPr lang="en-CA" sz="2000" dirty="0"/>
              <a:t>Sometimes, women start to ovulate on their own when the egg follicles are ready</a:t>
            </a:r>
          </a:p>
          <a:p>
            <a:r>
              <a:rPr lang="en-CA" sz="2000" dirty="0"/>
              <a:t>Sometimes, medication is needed to trigger ovulation</a:t>
            </a:r>
          </a:p>
          <a:p>
            <a:r>
              <a:rPr lang="en-CA" sz="2000" dirty="0"/>
              <a:t>Depending on the results of your urine test or bloodwork, you will be instructed if </a:t>
            </a:r>
            <a:r>
              <a:rPr lang="en-CA" sz="2000" dirty="0" err="1"/>
              <a:t>Ovidrel</a:t>
            </a:r>
            <a:r>
              <a:rPr lang="en-CA" sz="2000" dirty="0"/>
              <a:t>® is needed</a:t>
            </a:r>
          </a:p>
          <a:p>
            <a:r>
              <a:rPr lang="en-CA" sz="2000" dirty="0"/>
              <a:t>In general, </a:t>
            </a:r>
            <a:r>
              <a:rPr lang="en-CA" sz="2000" dirty="0" err="1"/>
              <a:t>Ovidrel</a:t>
            </a:r>
            <a:r>
              <a:rPr lang="en-CA" sz="2000" dirty="0"/>
              <a:t> ® should be taken at 10pm and insemination will occur about 36-40hrs later</a:t>
            </a:r>
          </a:p>
          <a:p>
            <a:endParaRPr lang="en-CA" sz="1700" dirty="0"/>
          </a:p>
        </p:txBody>
      </p:sp>
      <p:pic>
        <p:nvPicPr>
          <p:cNvPr id="31" name="Audio 30">
            <a:hlinkClick r:id="" action="ppaction://media"/>
            <a:extLst>
              <a:ext uri="{FF2B5EF4-FFF2-40B4-BE49-F238E27FC236}">
                <a16:creationId xmlns:a16="http://schemas.microsoft.com/office/drawing/2014/main" id="{B1D99A8C-2AC0-44A4-9006-2D36DB4E2E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28730929"/>
      </p:ext>
    </p:extLst>
  </p:cSld>
  <p:clrMapOvr>
    <a:masterClrMapping/>
  </p:clrMapOvr>
  <mc:AlternateContent xmlns:mc="http://schemas.openxmlformats.org/markup-compatibility/2006">
    <mc:Choice xmlns:p14="http://schemas.microsoft.com/office/powerpoint/2010/main" Requires="p14">
      <p:transition spd="slow" p14:dur="2000" advTm="62424"/>
    </mc:Choice>
    <mc:Fallback>
      <p:transition spd="slow" advTm="62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2691</Words>
  <Application>Microsoft Office PowerPoint</Application>
  <PresentationFormat>Widescreen</PresentationFormat>
  <Paragraphs>188</Paragraphs>
  <Slides>17</Slides>
  <Notes>16</Notes>
  <HiddenSlides>0</HiddenSlides>
  <MMClips>16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MS PGothic</vt:lpstr>
      <vt:lpstr>Arial</vt:lpstr>
      <vt:lpstr>Calibri</vt:lpstr>
      <vt:lpstr>Calibri Light</vt:lpstr>
      <vt:lpstr>Wingdings</vt:lpstr>
      <vt:lpstr>Office Theme</vt:lpstr>
      <vt:lpstr>Superovulation &amp; Intrauterine Insemination</vt:lpstr>
      <vt:lpstr>Learning Objectives</vt:lpstr>
      <vt:lpstr>Overview of SO/IUI</vt:lpstr>
      <vt:lpstr>PowerPoint Presentation</vt:lpstr>
      <vt:lpstr>Medications</vt:lpstr>
      <vt:lpstr>Medication side effects</vt:lpstr>
      <vt:lpstr>Treatment monitoring</vt:lpstr>
      <vt:lpstr>Monitoring</vt:lpstr>
      <vt:lpstr>Ovulation Trigger</vt:lpstr>
      <vt:lpstr>Intrauterine Insemination</vt:lpstr>
      <vt:lpstr>Intrauterine Insemination </vt:lpstr>
      <vt:lpstr>Next Steps</vt:lpstr>
      <vt:lpstr>PowerPoint Presentation</vt:lpstr>
      <vt:lpstr>Injectable medication teaching videos</vt:lpstr>
      <vt:lpstr>PowerPoint Presentation</vt:lpstr>
      <vt:lpstr>Contact Information for the  Kingston Reproductive Centre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Superovulation &amp; Intrauterine Insemination</dc:title>
  <dc:creator>bryden8 bryden8</dc:creator>
  <cp:lastModifiedBy>bryden8 bryden8</cp:lastModifiedBy>
  <cp:revision>6</cp:revision>
  <dcterms:created xsi:type="dcterms:W3CDTF">2020-08-04T02:43:07Z</dcterms:created>
  <dcterms:modified xsi:type="dcterms:W3CDTF">2020-08-04T03:39:06Z</dcterms:modified>
</cp:coreProperties>
</file>