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326" r:id="rId2"/>
    <p:sldId id="357" r:id="rId3"/>
    <p:sldId id="359" r:id="rId4"/>
    <p:sldId id="460" r:id="rId5"/>
    <p:sldId id="461" r:id="rId6"/>
    <p:sldId id="462" r:id="rId7"/>
    <p:sldId id="463" r:id="rId8"/>
    <p:sldId id="319" r:id="rId9"/>
    <p:sldId id="476" r:id="rId10"/>
    <p:sldId id="369" r:id="rId11"/>
    <p:sldId id="478" r:id="rId12"/>
    <p:sldId id="470" r:id="rId13"/>
    <p:sldId id="479" r:id="rId14"/>
    <p:sldId id="480" r:id="rId15"/>
    <p:sldId id="458" r:id="rId16"/>
    <p:sldId id="459" r:id="rId17"/>
    <p:sldId id="477" r:id="rId18"/>
    <p:sldId id="457" r:id="rId19"/>
    <p:sldId id="371" r:id="rId20"/>
    <p:sldId id="465" r:id="rId21"/>
    <p:sldId id="450" r:id="rId22"/>
    <p:sldId id="374" r:id="rId23"/>
    <p:sldId id="387" r:id="rId24"/>
    <p:sldId id="389" r:id="rId25"/>
    <p:sldId id="419" r:id="rId26"/>
    <p:sldId id="466" r:id="rId27"/>
    <p:sldId id="421" r:id="rId28"/>
    <p:sldId id="385" r:id="rId29"/>
    <p:sldId id="390" r:id="rId30"/>
    <p:sldId id="391" r:id="rId31"/>
    <p:sldId id="375" r:id="rId32"/>
    <p:sldId id="376" r:id="rId33"/>
    <p:sldId id="380" r:id="rId34"/>
    <p:sldId id="381" r:id="rId35"/>
    <p:sldId id="451" r:id="rId36"/>
    <p:sldId id="384" r:id="rId37"/>
    <p:sldId id="377" r:id="rId38"/>
    <p:sldId id="392" r:id="rId39"/>
    <p:sldId id="467" r:id="rId40"/>
    <p:sldId id="394" r:id="rId41"/>
    <p:sldId id="395" r:id="rId42"/>
    <p:sldId id="415" r:id="rId43"/>
    <p:sldId id="416" r:id="rId44"/>
    <p:sldId id="427" r:id="rId45"/>
    <p:sldId id="428" r:id="rId46"/>
    <p:sldId id="447" r:id="rId47"/>
    <p:sldId id="468" r:id="rId48"/>
    <p:sldId id="424" r:id="rId49"/>
    <p:sldId id="442" r:id="rId50"/>
    <p:sldId id="446" r:id="rId51"/>
    <p:sldId id="437" r:id="rId52"/>
    <p:sldId id="441" r:id="rId53"/>
    <p:sldId id="469" r:id="rId54"/>
    <p:sldId id="435" r:id="rId55"/>
    <p:sldId id="434" r:id="rId56"/>
    <p:sldId id="472" r:id="rId57"/>
    <p:sldId id="474" r:id="rId58"/>
    <p:sldId id="475" r:id="rId59"/>
    <p:sldId id="328" r:id="rId60"/>
    <p:sldId id="342" r:id="rId61"/>
    <p:sldId id="363" r:id="rId62"/>
    <p:sldId id="287" r:id="rId63"/>
    <p:sldId id="361" r:id="rId64"/>
    <p:sldId id="362" r:id="rId65"/>
    <p:sldId id="368" r:id="rId66"/>
    <p:sldId id="339" r:id="rId6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34" charset="0"/>
        <a:ea typeface="+mn-ea"/>
        <a:cs typeface="+mn-cs"/>
      </a:defRPr>
    </a:lvl1pPr>
    <a:lvl2pPr marL="457200" algn="l" defTabSz="457200" rtl="0" fontAlgn="base">
      <a:spcBef>
        <a:spcPct val="0"/>
      </a:spcBef>
      <a:spcAft>
        <a:spcPct val="0"/>
      </a:spcAft>
      <a:defRPr sz="2400" kern="1200">
        <a:solidFill>
          <a:schemeClr val="tx1"/>
        </a:solidFill>
        <a:latin typeface="Arial" pitchFamily="34" charset="0"/>
        <a:ea typeface="+mn-ea"/>
        <a:cs typeface="+mn-cs"/>
      </a:defRPr>
    </a:lvl2pPr>
    <a:lvl3pPr marL="914400" algn="l" defTabSz="457200" rtl="0" fontAlgn="base">
      <a:spcBef>
        <a:spcPct val="0"/>
      </a:spcBef>
      <a:spcAft>
        <a:spcPct val="0"/>
      </a:spcAft>
      <a:defRPr sz="2400" kern="1200">
        <a:solidFill>
          <a:schemeClr val="tx1"/>
        </a:solidFill>
        <a:latin typeface="Arial" pitchFamily="34" charset="0"/>
        <a:ea typeface="+mn-ea"/>
        <a:cs typeface="+mn-cs"/>
      </a:defRPr>
    </a:lvl3pPr>
    <a:lvl4pPr marL="1371600" algn="l" defTabSz="457200" rtl="0" fontAlgn="base">
      <a:spcBef>
        <a:spcPct val="0"/>
      </a:spcBef>
      <a:spcAft>
        <a:spcPct val="0"/>
      </a:spcAft>
      <a:defRPr sz="2400" kern="1200">
        <a:solidFill>
          <a:schemeClr val="tx1"/>
        </a:solidFill>
        <a:latin typeface="Arial" pitchFamily="34" charset="0"/>
        <a:ea typeface="+mn-ea"/>
        <a:cs typeface="+mn-cs"/>
      </a:defRPr>
    </a:lvl4pPr>
    <a:lvl5pPr marL="1828800" algn="l" defTabSz="457200"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CC"/>
    <a:srgbClr val="66FF33"/>
    <a:srgbClr val="DDDDDD"/>
    <a:srgbClr val="0066FF"/>
    <a:srgbClr val="3366FF"/>
    <a:srgbClr val="C0C0C0"/>
    <a:srgbClr val="F0EB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673" autoAdjust="0"/>
    <p:restoredTop sz="98129" autoAdjust="0"/>
  </p:normalViewPr>
  <p:slideViewPr>
    <p:cSldViewPr snapToGrid="0" snapToObjects="1">
      <p:cViewPr varScale="1">
        <p:scale>
          <a:sx n="86" d="100"/>
          <a:sy n="86" d="100"/>
        </p:scale>
        <p:origin x="-810" y="-96"/>
      </p:cViewPr>
      <p:guideLst>
        <p:guide orient="horz" pos="950"/>
        <p:guide pos="24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1239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fld id="{2E8B1928-D5F4-46C2-AE4A-8648B1A87B4B}" type="datetimeFigureOut">
              <a:rPr lang="en-US" altLang="en-US"/>
              <a:pPr>
                <a:defRPr/>
              </a:pPr>
              <a:t>4/26/2016</a:t>
            </a:fld>
            <a:endParaRPr lang="en-US" altLang="en-US"/>
          </a:p>
        </p:txBody>
      </p:sp>
      <p:sp>
        <p:nvSpPr>
          <p:cNvPr id="1239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1239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56ABC2BE-8DF2-4443-9599-D77005CE7835}" type="slidenum">
              <a:rPr lang="en-US" altLang="en-US"/>
              <a:pPr>
                <a:defRPr/>
              </a:pPr>
              <a:t>‹#›</a:t>
            </a:fld>
            <a:endParaRPr lang="en-US" altLang="en-US"/>
          </a:p>
        </p:txBody>
      </p:sp>
    </p:spTree>
    <p:extLst>
      <p:ext uri="{BB962C8B-B14F-4D97-AF65-F5344CB8AC3E}">
        <p14:creationId xmlns:p14="http://schemas.microsoft.com/office/powerpoint/2010/main" val="126583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522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DC72EAFB-49B3-4CF2-8647-CFFD5EC52496}" type="datetimeFigureOut">
              <a:rPr lang="en-US"/>
              <a:pPr>
                <a:defRPr/>
              </a:pPr>
              <a:t>4/26/2016</a:t>
            </a:fld>
            <a:endParaRPr lang="en-US"/>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22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522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D76A585-D6C1-4887-828E-F9E1241D9A02}" type="slidenum">
              <a:rPr lang="en-US"/>
              <a:pPr>
                <a:defRPr/>
              </a:pPr>
              <a:t>‹#›</a:t>
            </a:fld>
            <a:endParaRPr lang="en-US"/>
          </a:p>
        </p:txBody>
      </p:sp>
    </p:spTree>
    <p:extLst>
      <p:ext uri="{BB962C8B-B14F-4D97-AF65-F5344CB8AC3E}">
        <p14:creationId xmlns:p14="http://schemas.microsoft.com/office/powerpoint/2010/main" val="16551924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D294DB40-8DDF-49A9-8511-B113039F40D6}" type="slidenum">
              <a:rPr lang="en-US" altLang="en-US" sz="1200" smtClean="0"/>
              <a:pPr eaLnBrk="1" hangingPunct="1"/>
              <a:t>1</a:t>
            </a:fld>
            <a:endParaRPr lang="en-US" alt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EB237A22-ACE9-4013-9593-CB72D5DB7BDB}" type="slidenum">
              <a:rPr lang="en-US" altLang="en-US" sz="1200" smtClean="0"/>
              <a:pPr eaLnBrk="1" hangingPunct="1"/>
              <a:t>32</a:t>
            </a:fld>
            <a:endParaRPr lang="en-US"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ARI is a term used to described a wide range of droplet-spread respiratory infections, such as colds, influenza, influenza-like illness and pneumonia, which usually present with symptoms of a fever of greater than 38</a:t>
            </a:r>
            <a:r>
              <a:rPr lang="en-US" altLang="en-US" baseline="30000" smtClean="0"/>
              <a:t>o </a:t>
            </a:r>
            <a:r>
              <a:rPr lang="en-US" altLang="en-US" smtClean="0"/>
              <a:t>C (or l</a:t>
            </a:r>
            <a:r>
              <a:rPr lang="en-US" altLang="en-US" baseline="30000" smtClean="0"/>
              <a:t>o </a:t>
            </a:r>
            <a:r>
              <a:rPr lang="en-US" altLang="en-US" smtClean="0"/>
              <a:t>C over baseline) and new or worsening cough or shortness of breath.</a:t>
            </a:r>
          </a:p>
          <a:p>
            <a:endParaRPr lang="en-US" altLang="en-US" smtClean="0"/>
          </a:p>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CE9F47C4-0814-4CDC-9442-196BF2C9AAE8}" type="slidenum">
              <a:rPr lang="en-US" altLang="en-US" sz="1200" smtClean="0"/>
              <a:pPr eaLnBrk="1" hangingPunct="1"/>
              <a:t>40</a:t>
            </a:fld>
            <a:endParaRPr lang="en-US" alt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EC01E34E-7438-46D9-9773-13E02D400543}" type="slidenum">
              <a:rPr lang="en-US" altLang="en-US" sz="1200" smtClean="0"/>
              <a:pPr eaLnBrk="1" hangingPunct="1"/>
              <a:t>41</a:t>
            </a:fld>
            <a:endParaRPr lang="en-US" alt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9351BED2-34EC-4A8F-8156-FDB9C7E3A44B}" type="slidenum">
              <a:rPr lang="en-US" altLang="en-US" sz="1200" smtClean="0"/>
              <a:pPr eaLnBrk="1" hangingPunct="1"/>
              <a:t>15</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D67476C4-9318-4A84-A556-FCD84B70A53A}" type="slidenum">
              <a:rPr lang="en-US" altLang="en-US" sz="1200" smtClean="0"/>
              <a:pPr eaLnBrk="1" hangingPunct="1"/>
              <a:t>16</a:t>
            </a:fld>
            <a:endParaRPr lang="en-US" alt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EF242557-9A8E-40FB-BA7A-168946F94F92}" type="slidenum">
              <a:rPr lang="en-US" altLang="en-US" sz="1200" smtClean="0"/>
              <a:pPr eaLnBrk="1" hangingPunct="1"/>
              <a:t>19</a:t>
            </a:fld>
            <a:endParaRPr lang="en-US" alt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9BA7FECB-F65A-43B0-9E6A-1E5C352092BD}" type="slidenum">
              <a:rPr lang="en-US" altLang="en-US" sz="1200" smtClean="0"/>
              <a:pPr eaLnBrk="1" hangingPunct="1"/>
              <a:t>23</a:t>
            </a:fld>
            <a:endParaRPr lang="en-US" alt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6411C249-E665-48B8-A278-6EADE64692BC}" type="slidenum">
              <a:rPr lang="en-US" altLang="en-US" sz="1200" smtClean="0"/>
              <a:pPr eaLnBrk="1" hangingPunct="1"/>
              <a:t>24</a:t>
            </a:fld>
            <a:endParaRPr lang="en-US" alt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Myriad Pro" pitchFamily="34" charset="0"/>
            </a:endParaRPr>
          </a:p>
          <a:p>
            <a:endParaRPr lang="en-US" altLang="en-US" smtClean="0">
              <a:latin typeface="Myriad Pro" pitchFamily="34" charset="0"/>
            </a:endParaRPr>
          </a:p>
          <a:p>
            <a:endParaRPr lang="en-CA" altLang="en-US" smtClean="0"/>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fld id="{DAD6DAD1-CB77-4C5B-A9C3-86A903722914}" type="slidenum">
              <a:rPr lang="en-US" altLang="en-US" sz="1200" smtClean="0"/>
              <a:pPr eaLnBrk="1" hangingPunct="1"/>
              <a:t>26</a:t>
            </a:fld>
            <a:endParaRPr lang="en-US" alt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a:p>
            <a:endParaRPr lang="en-US" altLang="en-US" smtClean="0"/>
          </a:p>
          <a:p>
            <a:endParaRPr lang="en-US" altLang="en-US" smtClean="0"/>
          </a:p>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CA" dirty="0"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a:xfrm>
            <a:off x="4337050" y="6292850"/>
            <a:ext cx="2133600" cy="365125"/>
          </a:xfrm>
        </p:spPr>
        <p:txBody>
          <a:bodyPr/>
          <a:lstStyle>
            <a:lvl1pPr>
              <a:defRPr/>
            </a:lvl1pPr>
          </a:lstStyle>
          <a:p>
            <a:pPr>
              <a:defRPr/>
            </a:pPr>
            <a:fld id="{786BB77A-8ABA-40C4-BE20-B39B2BA11165}" type="datetimeFigureOut">
              <a:rPr lang="en-US"/>
              <a:pPr>
                <a:defRPr/>
              </a:pPr>
              <a:t>4/26/2016</a:t>
            </a:fld>
            <a:endParaRPr lang="en-US"/>
          </a:p>
        </p:txBody>
      </p:sp>
    </p:spTree>
    <p:extLst>
      <p:ext uri="{BB962C8B-B14F-4D97-AF65-F5344CB8AC3E}">
        <p14:creationId xmlns:p14="http://schemas.microsoft.com/office/powerpoint/2010/main" val="2490066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BD3C783-08C7-4C34-981B-55BC9164A84F}" type="datetimeFigureOut">
              <a:rPr lang="en-US"/>
              <a:pPr>
                <a:defRPr/>
              </a:pPr>
              <a:t>4/26/2016</a:t>
            </a:fld>
            <a:endParaRPr lang="en-US" dirty="0"/>
          </a:p>
        </p:txBody>
      </p:sp>
    </p:spTree>
    <p:extLst>
      <p:ext uri="{BB962C8B-B14F-4D97-AF65-F5344CB8AC3E}">
        <p14:creationId xmlns:p14="http://schemas.microsoft.com/office/powerpoint/2010/main" val="3665652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9563" y="285750"/>
            <a:ext cx="6143625" cy="738188"/>
          </a:xfrm>
        </p:spPr>
        <p:txBody>
          <a:bodyPr/>
          <a:lstStyle/>
          <a:p>
            <a:r>
              <a:rPr lang="en-US"/>
              <a:t>Click to edit Master title style</a:t>
            </a:r>
          </a:p>
        </p:txBody>
      </p:sp>
      <p:sp>
        <p:nvSpPr>
          <p:cNvPr id="3" name="Content Placeholder 2"/>
          <p:cNvSpPr>
            <a:spLocks noGrp="1"/>
          </p:cNvSpPr>
          <p:nvPr>
            <p:ph sz="half" idx="1"/>
          </p:nvPr>
        </p:nvSpPr>
        <p:spPr>
          <a:xfrm>
            <a:off x="309563" y="1349375"/>
            <a:ext cx="3044825"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6788" y="1349375"/>
            <a:ext cx="3046412" cy="488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8300C1E-3982-436D-8BEA-D757C33765D8}" type="datetimeFigureOut">
              <a:rPr lang="en-US"/>
              <a:pPr>
                <a:defRPr/>
              </a:pPr>
              <a:t>4/26/2016</a:t>
            </a:fld>
            <a:endParaRPr lang="en-US" dirty="0"/>
          </a:p>
        </p:txBody>
      </p:sp>
    </p:spTree>
    <p:extLst>
      <p:ext uri="{BB962C8B-B14F-4D97-AF65-F5344CB8AC3E}">
        <p14:creationId xmlns:p14="http://schemas.microsoft.com/office/powerpoint/2010/main" val="3212290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6C6B233-B760-4418-AE2D-9A9904DC8533}" type="datetimeFigureOut">
              <a:rPr lang="en-US"/>
              <a:pPr>
                <a:defRPr/>
              </a:pPr>
              <a:t>4/26/2016</a:t>
            </a:fld>
            <a:endParaRPr lang="en-US" dirty="0"/>
          </a:p>
        </p:txBody>
      </p:sp>
    </p:spTree>
    <p:extLst>
      <p:ext uri="{BB962C8B-B14F-4D97-AF65-F5344CB8AC3E}">
        <p14:creationId xmlns:p14="http://schemas.microsoft.com/office/powerpoint/2010/main" val="4212755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9563" y="285750"/>
            <a:ext cx="6143625" cy="7381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9563" y="1349375"/>
            <a:ext cx="3044825" cy="4881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506788" y="1349375"/>
            <a:ext cx="3046412" cy="4881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2C27E47-1581-4ACD-A91A-FCC5615993FB}" type="datetimeFigureOut">
              <a:rPr lang="en-US"/>
              <a:pPr>
                <a:defRPr/>
              </a:pPr>
              <a:t>4/26/2016</a:t>
            </a:fld>
            <a:endParaRPr lang="en-US" dirty="0"/>
          </a:p>
        </p:txBody>
      </p:sp>
    </p:spTree>
    <p:extLst>
      <p:ext uri="{BB962C8B-B14F-4D97-AF65-F5344CB8AC3E}">
        <p14:creationId xmlns:p14="http://schemas.microsoft.com/office/powerpoint/2010/main" val="274801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0ECE4E4-FC7B-4CB5-B35D-FC19A686BA44}" type="slidenum">
              <a:rPr lang="en-US"/>
              <a:pPr>
                <a:defRPr/>
              </a:pPr>
              <a:t>‹#›</a:t>
            </a:fld>
            <a:endParaRPr lang="en-US" dirty="0"/>
          </a:p>
        </p:txBody>
      </p:sp>
    </p:spTree>
    <p:extLst>
      <p:ext uri="{BB962C8B-B14F-4D97-AF65-F5344CB8AC3E}">
        <p14:creationId xmlns:p14="http://schemas.microsoft.com/office/powerpoint/2010/main" val="2210640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48200" y="1600200"/>
            <a:ext cx="4038600" cy="4530725"/>
          </a:xfrm>
        </p:spPr>
        <p:txBody>
          <a:bodyPr/>
          <a:lstStyle/>
          <a:p>
            <a:pPr lvl="0"/>
            <a:endParaRPr lang="en-CA" noProof="0"/>
          </a:p>
        </p:txBody>
      </p:sp>
      <p:sp>
        <p:nvSpPr>
          <p:cNvPr id="5" name="Date Placeholder 4"/>
          <p:cNvSpPr>
            <a:spLocks noGrp="1"/>
          </p:cNvSpPr>
          <p:nvPr>
            <p:ph type="dt" sz="half" idx="10"/>
          </p:nvPr>
        </p:nvSpPr>
        <p:spPr>
          <a:xfrm>
            <a:off x="457200" y="6243638"/>
            <a:ext cx="21336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3638"/>
            <a:ext cx="2133600" cy="457200"/>
          </a:xfrm>
          <a:prstGeom prst="rect">
            <a:avLst/>
          </a:prstGeom>
        </p:spPr>
        <p:txBody>
          <a:bodyPr/>
          <a:lstStyle>
            <a:lvl1pPr>
              <a:defRPr/>
            </a:lvl1pPr>
          </a:lstStyle>
          <a:p>
            <a:pPr>
              <a:defRPr/>
            </a:pPr>
            <a:fld id="{7B2A29D6-1A4B-44C9-A201-35FD90A8A4D5}" type="slidenum">
              <a:rPr lang="en-US" altLang="en-US"/>
              <a:pPr>
                <a:defRPr/>
              </a:pPr>
              <a:t>‹#›</a:t>
            </a:fld>
            <a:endParaRPr lang="en-US" altLang="en-US"/>
          </a:p>
        </p:txBody>
      </p:sp>
    </p:spTree>
    <p:extLst>
      <p:ext uri="{BB962C8B-B14F-4D97-AF65-F5344CB8AC3E}">
        <p14:creationId xmlns:p14="http://schemas.microsoft.com/office/powerpoint/2010/main" val="228182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CA" dirty="0"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a:xfrm>
            <a:off x="4337050" y="6292850"/>
            <a:ext cx="2133600" cy="365125"/>
          </a:xfrm>
        </p:spPr>
        <p:txBody>
          <a:bodyPr/>
          <a:lstStyle>
            <a:lvl1pPr>
              <a:defRPr/>
            </a:lvl1pPr>
          </a:lstStyle>
          <a:p>
            <a:pPr>
              <a:defRPr/>
            </a:pPr>
            <a:fld id="{96EE82A8-8049-43AF-B3ED-3DBDAFEE642A}" type="datetimeFigureOut">
              <a:rPr lang="en-US"/>
              <a:pPr>
                <a:defRPr/>
              </a:pPr>
              <a:t>4/26/2016</a:t>
            </a:fld>
            <a:endParaRPr lang="en-US"/>
          </a:p>
        </p:txBody>
      </p:sp>
    </p:spTree>
    <p:extLst>
      <p:ext uri="{BB962C8B-B14F-4D97-AF65-F5344CB8AC3E}">
        <p14:creationId xmlns:p14="http://schemas.microsoft.com/office/powerpoint/2010/main" val="3412744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CA" dirty="0"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a:xfrm>
            <a:off x="4337050" y="6292850"/>
            <a:ext cx="2133600" cy="365125"/>
          </a:xfrm>
        </p:spPr>
        <p:txBody>
          <a:bodyPr/>
          <a:lstStyle>
            <a:lvl1pPr>
              <a:defRPr/>
            </a:lvl1pPr>
          </a:lstStyle>
          <a:p>
            <a:pPr>
              <a:defRPr/>
            </a:pPr>
            <a:fld id="{BB03917C-43B1-44E2-B66E-3725837FCF59}" type="datetimeFigureOut">
              <a:rPr lang="en-US"/>
              <a:pPr>
                <a:defRPr/>
              </a:pPr>
              <a:t>4/26/2016</a:t>
            </a:fld>
            <a:endParaRPr lang="en-US"/>
          </a:p>
        </p:txBody>
      </p:sp>
    </p:spTree>
    <p:extLst>
      <p:ext uri="{BB962C8B-B14F-4D97-AF65-F5344CB8AC3E}">
        <p14:creationId xmlns:p14="http://schemas.microsoft.com/office/powerpoint/2010/main" val="1589977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6298" y="3125987"/>
            <a:ext cx="4364523" cy="1184079"/>
          </a:xfrm>
        </p:spPr>
        <p:txBody>
          <a:bodyPr anchor="t">
            <a:normAutofit/>
          </a:bodyPr>
          <a:lstStyle>
            <a:lvl1pPr>
              <a:defRPr sz="3200" b="1"/>
            </a:lvl1pPr>
          </a:lstStyle>
          <a:p>
            <a:r>
              <a:rPr lang="en-CA" dirty="0" smtClean="0"/>
              <a:t>Click to edit Master title style</a:t>
            </a:r>
            <a:endParaRPr lang="en-US" dirty="0"/>
          </a:p>
        </p:txBody>
      </p:sp>
      <p:sp>
        <p:nvSpPr>
          <p:cNvPr id="3" name="Subtitle 2"/>
          <p:cNvSpPr>
            <a:spLocks noGrp="1"/>
          </p:cNvSpPr>
          <p:nvPr>
            <p:ph type="subTitle" idx="1"/>
          </p:nvPr>
        </p:nvSpPr>
        <p:spPr>
          <a:xfrm>
            <a:off x="4316298" y="4455463"/>
            <a:ext cx="4364523" cy="1664350"/>
          </a:xfrm>
        </p:spPr>
        <p:txBody>
          <a:bodyPr>
            <a:normAutofit/>
          </a:bodyPr>
          <a:lstStyle>
            <a:lvl1pPr marL="0" indent="0" algn="l">
              <a:buNone/>
              <a:defRPr sz="2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a:xfrm>
            <a:off x="4337050" y="6292850"/>
            <a:ext cx="2133600" cy="365125"/>
          </a:xfrm>
        </p:spPr>
        <p:txBody>
          <a:bodyPr/>
          <a:lstStyle>
            <a:lvl1pPr>
              <a:defRPr/>
            </a:lvl1pPr>
          </a:lstStyle>
          <a:p>
            <a:pPr>
              <a:defRPr/>
            </a:pPr>
            <a:fld id="{EA733704-E889-4109-A892-E09EA4EEAA3F}" type="datetimeFigureOut">
              <a:rPr lang="en-US"/>
              <a:pPr>
                <a:defRPr/>
              </a:pPr>
              <a:t>4/26/2016</a:t>
            </a:fld>
            <a:endParaRPr lang="en-US"/>
          </a:p>
        </p:txBody>
      </p:sp>
    </p:spTree>
    <p:extLst>
      <p:ext uri="{BB962C8B-B14F-4D97-AF65-F5344CB8AC3E}">
        <p14:creationId xmlns:p14="http://schemas.microsoft.com/office/powerpoint/2010/main" val="1241296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9563" y="261936"/>
            <a:ext cx="6143625" cy="738188"/>
          </a:xfrm>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dirty="0" smtClean="0"/>
              <a:t>Click to edit Master text styles</a:t>
            </a:r>
          </a:p>
          <a:p>
            <a:pPr lvl="1"/>
            <a:r>
              <a:rPr lang="en-CA" dirty="0" smtClean="0"/>
              <a:t>Second level</a:t>
            </a:r>
          </a:p>
        </p:txBody>
      </p:sp>
      <p:sp>
        <p:nvSpPr>
          <p:cNvPr id="4" name="Date Placeholder 3"/>
          <p:cNvSpPr>
            <a:spLocks noGrp="1"/>
          </p:cNvSpPr>
          <p:nvPr>
            <p:ph type="dt" sz="half" idx="10"/>
          </p:nvPr>
        </p:nvSpPr>
        <p:spPr/>
        <p:txBody>
          <a:bodyPr/>
          <a:lstStyle>
            <a:lvl1pPr>
              <a:defRPr/>
            </a:lvl1pPr>
          </a:lstStyle>
          <a:p>
            <a:pPr>
              <a:defRPr/>
            </a:pPr>
            <a:fld id="{FB6970B4-0222-446F-9EBA-25341A232CF8}" type="datetimeFigureOut">
              <a:rPr lang="en-US"/>
              <a:pPr>
                <a:defRPr/>
              </a:pPr>
              <a:t>4/26/2016</a:t>
            </a:fld>
            <a:endParaRPr lang="en-US" dirty="0"/>
          </a:p>
        </p:txBody>
      </p:sp>
    </p:spTree>
    <p:extLst>
      <p:ext uri="{BB962C8B-B14F-4D97-AF65-F5344CB8AC3E}">
        <p14:creationId xmlns:p14="http://schemas.microsoft.com/office/powerpoint/2010/main" val="2472483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563" y="269874"/>
            <a:ext cx="6143625" cy="738188"/>
          </a:xfrm>
        </p:spPr>
        <p:txBody>
          <a:bodyPr/>
          <a:lstStyle/>
          <a:p>
            <a:r>
              <a:rPr lang="en-CA"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73BC1FF-3628-4FB8-B14B-786DB46F318C}" type="datetimeFigureOut">
              <a:rPr lang="en-US"/>
              <a:pPr>
                <a:defRPr/>
              </a:pPr>
              <a:t>4/26/2016</a:t>
            </a:fld>
            <a:endParaRPr lang="en-US" dirty="0"/>
          </a:p>
        </p:txBody>
      </p:sp>
    </p:spTree>
    <p:extLst>
      <p:ext uri="{BB962C8B-B14F-4D97-AF65-F5344CB8AC3E}">
        <p14:creationId xmlns:p14="http://schemas.microsoft.com/office/powerpoint/2010/main" val="180315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592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userDrawn="1"/>
        </p:nvSpPr>
        <p:spPr bwMode="auto">
          <a:xfrm>
            <a:off x="309563" y="261938"/>
            <a:ext cx="61436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defRPr/>
            </a:pPr>
            <a:r>
              <a:rPr lang="en-CA" altLang="en-US" sz="3700" smtClean="0">
                <a:solidFill>
                  <a:schemeClr val="bg1"/>
                </a:solidFill>
                <a:latin typeface="Myriad Pro"/>
                <a:ea typeface="Myriad Pro"/>
                <a:cs typeface="Myriad Pro"/>
              </a:rPr>
              <a:t>Click to edit Master title style</a:t>
            </a:r>
            <a:endParaRPr lang="en-US" altLang="en-US" sz="3700" smtClean="0">
              <a:solidFill>
                <a:schemeClr val="bg1"/>
              </a:solidFill>
              <a:latin typeface="Myriad Pro"/>
              <a:ea typeface="Myriad Pro"/>
              <a:cs typeface="Myriad Pro"/>
            </a:endParaRPr>
          </a:p>
        </p:txBody>
      </p:sp>
      <p:sp>
        <p:nvSpPr>
          <p:cNvPr id="2" name="Title 1"/>
          <p:cNvSpPr>
            <a:spLocks noGrp="1"/>
          </p:cNvSpPr>
          <p:nvPr>
            <p:ph type="title"/>
          </p:nvPr>
        </p:nvSpPr>
        <p:spPr>
          <a:xfrm>
            <a:off x="6826250" y="1373188"/>
            <a:ext cx="1960563" cy="2095500"/>
          </a:xfrm>
        </p:spPr>
        <p:txBody>
          <a:bodyPr anchor="t">
            <a:normAutofit/>
          </a:bodyPr>
          <a:lstStyle>
            <a:lvl1pPr algn="l">
              <a:defRPr sz="2400" b="0"/>
            </a:lvl1pPr>
          </a:lstStyle>
          <a:p>
            <a:r>
              <a:rPr lang="en-CA" dirty="0" smtClean="0"/>
              <a:t>Click to edit Master title style</a:t>
            </a:r>
            <a:endParaRPr lang="en-US" dirty="0"/>
          </a:p>
        </p:txBody>
      </p:sp>
      <p:sp>
        <p:nvSpPr>
          <p:cNvPr id="3" name="Picture Placeholder 2"/>
          <p:cNvSpPr>
            <a:spLocks noGrp="1"/>
          </p:cNvSpPr>
          <p:nvPr>
            <p:ph type="pic" idx="1"/>
          </p:nvPr>
        </p:nvSpPr>
        <p:spPr>
          <a:xfrm>
            <a:off x="333375" y="1373187"/>
            <a:ext cx="6075875" cy="391318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11123" y="5619750"/>
            <a:ext cx="6234127" cy="531813"/>
          </a:xfrm>
        </p:spPr>
        <p:txBody>
          <a:bodyP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3D8CEF47-73DF-4D2B-B6CF-8F7A40FCF66D}" type="datetimeFigureOut">
              <a:rPr lang="en-US"/>
              <a:pPr>
                <a:defRPr/>
              </a:pPr>
              <a:t>4/26/2016</a:t>
            </a:fld>
            <a:endParaRPr lang="en-US"/>
          </a:p>
        </p:txBody>
      </p:sp>
    </p:spTree>
    <p:extLst>
      <p:ext uri="{BB962C8B-B14F-4D97-AF65-F5344CB8AC3E}">
        <p14:creationId xmlns:p14="http://schemas.microsoft.com/office/powerpoint/2010/main" val="497618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bwMode="auto">
          <a:xfrm>
            <a:off x="309563" y="261938"/>
            <a:ext cx="61436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defRPr/>
            </a:pPr>
            <a:r>
              <a:rPr lang="en-CA" altLang="en-US" sz="3700" smtClean="0">
                <a:solidFill>
                  <a:schemeClr val="bg1"/>
                </a:solidFill>
                <a:latin typeface="Myriad Pro"/>
                <a:ea typeface="Myriad Pro"/>
                <a:cs typeface="Myriad Pro"/>
              </a:rPr>
              <a:t>Click to edit Master title style</a:t>
            </a:r>
            <a:endParaRPr lang="en-US" altLang="en-US" sz="3700" smtClean="0">
              <a:solidFill>
                <a:schemeClr val="bg1"/>
              </a:solidFill>
              <a:latin typeface="Myriad Pro"/>
              <a:ea typeface="Myriad Pro"/>
              <a:cs typeface="Myriad Pro"/>
            </a:endParaRPr>
          </a:p>
        </p:txBody>
      </p:sp>
      <p:sp>
        <p:nvSpPr>
          <p:cNvPr id="3" name="Picture Placeholder 2"/>
          <p:cNvSpPr>
            <a:spLocks noGrp="1"/>
          </p:cNvSpPr>
          <p:nvPr>
            <p:ph type="pic" idx="1"/>
          </p:nvPr>
        </p:nvSpPr>
        <p:spPr>
          <a:xfrm>
            <a:off x="333376" y="1357312"/>
            <a:ext cx="4040188" cy="28019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315908" y="4516438"/>
            <a:ext cx="3978276" cy="1635125"/>
          </a:xfrm>
        </p:spPr>
        <p:txBody>
          <a:bodyPr>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7" name="Picture Placeholder 2"/>
          <p:cNvSpPr>
            <a:spLocks noGrp="1"/>
          </p:cNvSpPr>
          <p:nvPr>
            <p:ph type="pic" idx="11"/>
          </p:nvPr>
        </p:nvSpPr>
        <p:spPr>
          <a:xfrm>
            <a:off x="4770438" y="1357312"/>
            <a:ext cx="4040188" cy="28019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Text Placeholder 3"/>
          <p:cNvSpPr>
            <a:spLocks noGrp="1"/>
          </p:cNvSpPr>
          <p:nvPr>
            <p:ph type="body" sz="half" idx="12"/>
          </p:nvPr>
        </p:nvSpPr>
        <p:spPr>
          <a:xfrm>
            <a:off x="4752970" y="4516438"/>
            <a:ext cx="3978276" cy="1635125"/>
          </a:xfrm>
        </p:spPr>
        <p:txBody>
          <a:bodyPr>
            <a:normAutofit/>
          </a:bodyPr>
          <a:lstStyle>
            <a:lvl1pPr marL="0" indent="0">
              <a:buNone/>
              <a:defRPr sz="1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8" name="Date Placeholder 4"/>
          <p:cNvSpPr>
            <a:spLocks noGrp="1"/>
          </p:cNvSpPr>
          <p:nvPr>
            <p:ph type="dt" sz="half" idx="13"/>
          </p:nvPr>
        </p:nvSpPr>
        <p:spPr/>
        <p:txBody>
          <a:bodyPr/>
          <a:lstStyle>
            <a:lvl1pPr>
              <a:defRPr/>
            </a:lvl1pPr>
          </a:lstStyle>
          <a:p>
            <a:pPr>
              <a:defRPr/>
            </a:pPr>
            <a:fld id="{F127F4D6-FFD8-43C7-ADE7-430405056412}" type="datetimeFigureOut">
              <a:rPr lang="en-US"/>
              <a:pPr>
                <a:defRPr/>
              </a:pPr>
              <a:t>4/26/2016</a:t>
            </a:fld>
            <a:endParaRPr lang="en-US"/>
          </a:p>
        </p:txBody>
      </p:sp>
    </p:spTree>
    <p:extLst>
      <p:ext uri="{BB962C8B-B14F-4D97-AF65-F5344CB8AC3E}">
        <p14:creationId xmlns:p14="http://schemas.microsoft.com/office/powerpoint/2010/main" val="42882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9563" y="285750"/>
            <a:ext cx="61436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endParaRPr lang="en-US" altLang="en-US" smtClean="0"/>
          </a:p>
        </p:txBody>
      </p:sp>
      <p:sp>
        <p:nvSpPr>
          <p:cNvPr id="1027" name="Text Placeholder 2"/>
          <p:cNvSpPr>
            <a:spLocks noGrp="1"/>
          </p:cNvSpPr>
          <p:nvPr>
            <p:ph type="body" idx="1"/>
          </p:nvPr>
        </p:nvSpPr>
        <p:spPr bwMode="auto">
          <a:xfrm>
            <a:off x="309563" y="1349375"/>
            <a:ext cx="6243637"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p:txBody>
      </p:sp>
      <p:sp>
        <p:nvSpPr>
          <p:cNvPr id="4" name="Date Placeholder 3"/>
          <p:cNvSpPr>
            <a:spLocks noGrp="1"/>
          </p:cNvSpPr>
          <p:nvPr>
            <p:ph type="dt" sz="half" idx="2"/>
          </p:nvPr>
        </p:nvSpPr>
        <p:spPr>
          <a:xfrm>
            <a:off x="211138" y="62928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FFFFFF"/>
                </a:solidFill>
                <a:latin typeface="Myriad Pro"/>
                <a:cs typeface="Myriad Pro"/>
              </a:defRPr>
            </a:lvl1pPr>
          </a:lstStyle>
          <a:p>
            <a:pPr>
              <a:defRPr/>
            </a:pPr>
            <a:fld id="{766ECC0E-B811-4CF7-9B96-AC4578F0226D}" type="datetimeFigureOut">
              <a:rPr lang="en-US"/>
              <a:pPr>
                <a:defRPr/>
              </a:pPr>
              <a:t>4/26/2016</a:t>
            </a:fld>
            <a:endParaRPr lang="en-US" dirty="0"/>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33" r:id="rId5"/>
    <p:sldLayoutId id="2147484134" r:id="rId6"/>
    <p:sldLayoutId id="2147484143" r:id="rId7"/>
    <p:sldLayoutId id="2147484144" r:id="rId8"/>
    <p:sldLayoutId id="2147484145" r:id="rId9"/>
    <p:sldLayoutId id="2147484135" r:id="rId10"/>
    <p:sldLayoutId id="2147484136" r:id="rId11"/>
    <p:sldLayoutId id="2147484137" r:id="rId12"/>
    <p:sldLayoutId id="2147484138" r:id="rId13"/>
    <p:sldLayoutId id="2147484146" r:id="rId14"/>
    <p:sldLayoutId id="2147484147" r:id="rId15"/>
  </p:sldLayoutIdLst>
  <p:txStyles>
    <p:titleStyle>
      <a:lvl1pPr algn="l" defTabSz="457200" rtl="0" eaLnBrk="0" fontAlgn="base" hangingPunct="0">
        <a:spcBef>
          <a:spcPct val="0"/>
        </a:spcBef>
        <a:spcAft>
          <a:spcPct val="0"/>
        </a:spcAft>
        <a:defRPr sz="3700" kern="1200">
          <a:solidFill>
            <a:schemeClr val="bg1"/>
          </a:solidFill>
          <a:latin typeface="Myriad Pro"/>
          <a:ea typeface="Myriad Pro"/>
          <a:cs typeface="Myriad Pro"/>
        </a:defRPr>
      </a:lvl1pPr>
      <a:lvl2pPr algn="l" defTabSz="457200" rtl="0" eaLnBrk="0" fontAlgn="base" hangingPunct="0">
        <a:spcBef>
          <a:spcPct val="0"/>
        </a:spcBef>
        <a:spcAft>
          <a:spcPct val="0"/>
        </a:spcAft>
        <a:defRPr sz="3700">
          <a:solidFill>
            <a:schemeClr val="bg1"/>
          </a:solidFill>
          <a:latin typeface="Myriad Pro"/>
          <a:ea typeface="Myriad Pro"/>
          <a:cs typeface="Myriad Pro"/>
        </a:defRPr>
      </a:lvl2pPr>
      <a:lvl3pPr algn="l" defTabSz="457200" rtl="0" eaLnBrk="0" fontAlgn="base" hangingPunct="0">
        <a:spcBef>
          <a:spcPct val="0"/>
        </a:spcBef>
        <a:spcAft>
          <a:spcPct val="0"/>
        </a:spcAft>
        <a:defRPr sz="3700">
          <a:solidFill>
            <a:schemeClr val="bg1"/>
          </a:solidFill>
          <a:latin typeface="Myriad Pro"/>
          <a:ea typeface="Myriad Pro"/>
          <a:cs typeface="Myriad Pro"/>
        </a:defRPr>
      </a:lvl3pPr>
      <a:lvl4pPr algn="l" defTabSz="457200" rtl="0" eaLnBrk="0" fontAlgn="base" hangingPunct="0">
        <a:spcBef>
          <a:spcPct val="0"/>
        </a:spcBef>
        <a:spcAft>
          <a:spcPct val="0"/>
        </a:spcAft>
        <a:defRPr sz="3700">
          <a:solidFill>
            <a:schemeClr val="bg1"/>
          </a:solidFill>
          <a:latin typeface="Myriad Pro"/>
          <a:ea typeface="Myriad Pro"/>
          <a:cs typeface="Myriad Pro"/>
        </a:defRPr>
      </a:lvl4pPr>
      <a:lvl5pPr algn="l" defTabSz="457200" rtl="0" eaLnBrk="0" fontAlgn="base" hangingPunct="0">
        <a:spcBef>
          <a:spcPct val="0"/>
        </a:spcBef>
        <a:spcAft>
          <a:spcPct val="0"/>
        </a:spcAft>
        <a:defRPr sz="3700">
          <a:solidFill>
            <a:schemeClr val="bg1"/>
          </a:solidFill>
          <a:latin typeface="Myriad Pro"/>
          <a:ea typeface="Myriad Pro"/>
          <a:cs typeface="Myriad Pro"/>
        </a:defRPr>
      </a:lvl5pPr>
      <a:lvl6pPr marL="457200" algn="l" defTabSz="457200" rtl="0" fontAlgn="base">
        <a:spcBef>
          <a:spcPct val="0"/>
        </a:spcBef>
        <a:spcAft>
          <a:spcPct val="0"/>
        </a:spcAft>
        <a:defRPr sz="3700">
          <a:solidFill>
            <a:schemeClr val="bg1"/>
          </a:solidFill>
          <a:latin typeface="Myriad Pro"/>
          <a:ea typeface="Myriad Pro"/>
          <a:cs typeface="Myriad Pro"/>
        </a:defRPr>
      </a:lvl6pPr>
      <a:lvl7pPr marL="914400" algn="l" defTabSz="457200" rtl="0" fontAlgn="base">
        <a:spcBef>
          <a:spcPct val="0"/>
        </a:spcBef>
        <a:spcAft>
          <a:spcPct val="0"/>
        </a:spcAft>
        <a:defRPr sz="3700">
          <a:solidFill>
            <a:schemeClr val="bg1"/>
          </a:solidFill>
          <a:latin typeface="Myriad Pro"/>
          <a:ea typeface="Myriad Pro"/>
          <a:cs typeface="Myriad Pro"/>
        </a:defRPr>
      </a:lvl7pPr>
      <a:lvl8pPr marL="1371600" algn="l" defTabSz="457200" rtl="0" fontAlgn="base">
        <a:spcBef>
          <a:spcPct val="0"/>
        </a:spcBef>
        <a:spcAft>
          <a:spcPct val="0"/>
        </a:spcAft>
        <a:defRPr sz="3700">
          <a:solidFill>
            <a:schemeClr val="bg1"/>
          </a:solidFill>
          <a:latin typeface="Myriad Pro"/>
          <a:ea typeface="Myriad Pro"/>
          <a:cs typeface="Myriad Pro"/>
        </a:defRPr>
      </a:lvl8pPr>
      <a:lvl9pPr marL="1828800" algn="l" defTabSz="457200" rtl="0" fontAlgn="base">
        <a:spcBef>
          <a:spcPct val="0"/>
        </a:spcBef>
        <a:spcAft>
          <a:spcPct val="0"/>
        </a:spcAft>
        <a:defRPr sz="3700">
          <a:solidFill>
            <a:schemeClr val="bg1"/>
          </a:solidFill>
          <a:latin typeface="Myriad Pro"/>
          <a:ea typeface="Myriad Pro"/>
          <a:cs typeface="Myriad Pro"/>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yriad Pro"/>
          <a:ea typeface="Myriad Pro"/>
          <a:cs typeface="Myriad Pro"/>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yriad Pro"/>
          <a:ea typeface="Myriad Pro"/>
          <a:cs typeface="Myriad Pro"/>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yriad Pro"/>
          <a:ea typeface="Myriad Pro"/>
          <a:cs typeface="Myriad Pro"/>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yriad Pro"/>
          <a:cs typeface="Myriad Pro"/>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yriad Pro"/>
          <a:ea typeface="Myriad Pro"/>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6.wmf"/><Relationship Id="rId4" Type="http://schemas.openxmlformats.org/officeDocument/2006/relationships/image" Target="../media/image35.wmf"/></Relationships>
</file>

<file path=ppt/slides/_rels/slide33.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hyperlink" Target="http://www.kghwellness.ca/" TargetMode="Externa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hyperlink" Target="http://www.oha.com/SERVICES/HEALTHSAFETY/Pages/CommunicableDiseasesSurveillanceProtocols.aspx" TargetMode="Externa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228600" y="250825"/>
            <a:ext cx="62372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b="1">
                <a:solidFill>
                  <a:schemeClr val="bg1"/>
                </a:solidFill>
                <a:ea typeface="Myriad Pro" pitchFamily="34" charset="0"/>
                <a:cs typeface="Myriad Pro" pitchFamily="34" charset="0"/>
              </a:rPr>
              <a:t>Health &amp; Safety Training </a:t>
            </a:r>
          </a:p>
          <a:p>
            <a:pPr algn="ctr" eaLnBrk="1" hangingPunct="1"/>
            <a:r>
              <a:rPr lang="en-US" altLang="en-US" b="1">
                <a:solidFill>
                  <a:schemeClr val="bg1"/>
                </a:solidFill>
                <a:ea typeface="Myriad Pro" pitchFamily="34" charset="0"/>
                <a:cs typeface="Myriad Pro" pitchFamily="34" charset="0"/>
              </a:rPr>
              <a:t>for Clinical Students at KGH </a:t>
            </a:r>
            <a:endParaRPr lang="en-CA" altLang="en-US" b="1">
              <a:solidFill>
                <a:schemeClr val="bg1"/>
              </a:solidFill>
              <a:ea typeface="Myriad Pro" pitchFamily="34" charset="0"/>
              <a:cs typeface="Myriad Pro" pitchFamily="34" charset="0"/>
            </a:endParaRPr>
          </a:p>
        </p:txBody>
      </p:sp>
      <p:pic>
        <p:nvPicPr>
          <p:cNvPr id="112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13" y="1898650"/>
            <a:ext cx="5148262"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TextBox 1"/>
          <p:cNvSpPr txBox="1">
            <a:spLocks noChangeArrowheads="1"/>
          </p:cNvSpPr>
          <p:nvPr/>
        </p:nvSpPr>
        <p:spPr bwMode="auto">
          <a:xfrm>
            <a:off x="685800" y="5567363"/>
            <a:ext cx="786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2000"/>
              <a:t>Note- this training is not intended for nursing and medical students</a:t>
            </a:r>
            <a:endParaRPr lang="en-CA" altLang="en-US" sz="20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Scent Free Policy </a:t>
            </a:r>
            <a:endParaRPr lang="en-CA" altLang="en-US" sz="32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349375"/>
            <a:ext cx="7462837" cy="4881563"/>
          </a:xfrm>
        </p:spPr>
        <p:txBody>
          <a:bodyPr/>
          <a:lstStyle/>
          <a:p>
            <a:pPr marL="0" indent="0">
              <a:buFont typeface="Arial" pitchFamily="34" charset="0"/>
              <a:buNone/>
              <a:defRPr/>
            </a:pPr>
            <a:r>
              <a:rPr lang="en-US" sz="1800" dirty="0" smtClean="0"/>
              <a:t>In an effort to provide a healthy and safe environment for our patients, staff, learners, volunteers, and visitors, KGH has instituted a scent free policy. </a:t>
            </a:r>
          </a:p>
          <a:p>
            <a:pPr marL="0" indent="0">
              <a:buFont typeface="Arial" pitchFamily="34" charset="0"/>
              <a:buNone/>
              <a:defRPr/>
            </a:pPr>
            <a:endParaRPr lang="en-US" sz="1800" dirty="0" smtClean="0"/>
          </a:p>
          <a:p>
            <a:pPr marL="0" indent="0">
              <a:buFont typeface="Arial" pitchFamily="34" charset="0"/>
              <a:buNone/>
              <a:defRPr/>
            </a:pPr>
            <a:r>
              <a:rPr lang="en-US" sz="1800" dirty="0" smtClean="0"/>
              <a:t>If you are coming to KGH to work, learn, or volunteer, please be sure you are in compliance with the hospital's scent free policy which includes:   </a:t>
            </a:r>
            <a:endParaRPr lang="en-CA" sz="1800" dirty="0"/>
          </a:p>
          <a:p>
            <a:pPr>
              <a:defRPr/>
            </a:pPr>
            <a:r>
              <a:rPr lang="en-CA" sz="1800" dirty="0" smtClean="0"/>
              <a:t>Refraining from wearing </a:t>
            </a:r>
            <a:r>
              <a:rPr lang="en-CA" sz="1800" dirty="0" smtClean="0">
                <a:solidFill>
                  <a:schemeClr val="tx2"/>
                </a:solidFill>
              </a:rPr>
              <a:t>cologne, perfume, scented personal care products such as body lotions, sprays, and powders, scented deodorant and hair care products, and aftershave lotions</a:t>
            </a:r>
            <a:r>
              <a:rPr lang="en-CA" sz="1800" dirty="0" smtClean="0"/>
              <a:t>. </a:t>
            </a:r>
          </a:p>
          <a:p>
            <a:pPr>
              <a:defRPr/>
            </a:pPr>
            <a:r>
              <a:rPr lang="en-CA" sz="1800" dirty="0" smtClean="0"/>
              <a:t>Avoiding bringing in </a:t>
            </a:r>
            <a:r>
              <a:rPr lang="en-CA" sz="1800" dirty="0" smtClean="0">
                <a:solidFill>
                  <a:schemeClr val="tx2"/>
                </a:solidFill>
              </a:rPr>
              <a:t>scented flowers </a:t>
            </a:r>
            <a:r>
              <a:rPr lang="en-CA" sz="1800" dirty="0" smtClean="0"/>
              <a:t>including but not limited to: Freesias, Lilacs, Lavenders, Lilies (including day/tiger/Easter, lily of the valley and star gazers), Hyacinth and Peonies.  </a:t>
            </a:r>
          </a:p>
          <a:p>
            <a:pPr>
              <a:defRPr/>
            </a:pPr>
            <a:r>
              <a:rPr lang="en-CA" sz="1800" dirty="0" smtClean="0"/>
              <a:t>Refraining from bringing </a:t>
            </a:r>
            <a:r>
              <a:rPr lang="en-CA" sz="1800" dirty="0" smtClean="0">
                <a:solidFill>
                  <a:schemeClr val="tx2"/>
                </a:solidFill>
              </a:rPr>
              <a:t>scented air fresheners or personal hand lotions</a:t>
            </a:r>
            <a:r>
              <a:rPr lang="en-CA" sz="1800" dirty="0" smtClean="0"/>
              <a:t> from home. Fragrance –free hand lotions are available at the hospital.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a:lstStyle/>
          <a:p>
            <a:pPr eaLnBrk="1" hangingPunct="1"/>
            <a:r>
              <a:rPr lang="en-US" altLang="en-US" sz="3200" dirty="0" smtClean="0">
                <a:latin typeface="Myriad Pro" pitchFamily="34" charset="0"/>
                <a:ea typeface="Myriad Pro" pitchFamily="34" charset="0"/>
                <a:cs typeface="Myriad Pro" pitchFamily="34" charset="0"/>
              </a:rPr>
              <a:t>Food and Drink Policy</a:t>
            </a:r>
            <a:endParaRPr lang="en-US" altLang="en-US" sz="3200" dirty="0" smtClean="0">
              <a:latin typeface="Myriad Pro" pitchFamily="34" charset="0"/>
              <a:ea typeface="Myriad Pro" pitchFamily="34" charset="0"/>
              <a:cs typeface="Myriad Pro" pitchFamily="34" charset="0"/>
            </a:endParaRPr>
          </a:p>
        </p:txBody>
      </p:sp>
      <p:sp>
        <p:nvSpPr>
          <p:cNvPr id="109571" name="Rectangle 3"/>
          <p:cNvSpPr>
            <a:spLocks noGrp="1"/>
          </p:cNvSpPr>
          <p:nvPr>
            <p:ph type="body" sz="half" idx="2"/>
          </p:nvPr>
        </p:nvSpPr>
        <p:spPr>
          <a:xfrm>
            <a:off x="214313" y="1230313"/>
            <a:ext cx="8618537" cy="4927600"/>
          </a:xfrm>
        </p:spPr>
        <p:txBody>
          <a:bodyPr/>
          <a:lstStyle/>
          <a:p>
            <a:pPr marL="0" indent="0">
              <a:spcBef>
                <a:spcPct val="0"/>
              </a:spcBef>
              <a:buFontTx/>
              <a:buNone/>
              <a:defRPr/>
            </a:pPr>
            <a:r>
              <a:rPr lang="en-US" sz="2000" dirty="0" smtClean="0"/>
              <a:t>Where infectious materials (e.g. blood/body fluids), hazardous chemicals, or hazardous drugs are used, handled, or stored </a:t>
            </a:r>
            <a:br>
              <a:rPr lang="en-US" sz="2000" dirty="0" smtClean="0"/>
            </a:br>
            <a:r>
              <a:rPr lang="en-US" sz="2000" b="1" dirty="0" smtClean="0"/>
              <a:t>NO FOOD OR DRINK </a:t>
            </a:r>
            <a:r>
              <a:rPr lang="en-US" sz="2000" dirty="0" smtClean="0"/>
              <a:t>can be stored or consumed by staff.   </a:t>
            </a:r>
          </a:p>
          <a:p>
            <a:pPr marL="0" indent="0">
              <a:spcBef>
                <a:spcPct val="0"/>
              </a:spcBef>
              <a:buFontTx/>
              <a:buNone/>
              <a:defRPr/>
            </a:pPr>
            <a:endParaRPr lang="en-US" sz="2000" dirty="0"/>
          </a:p>
          <a:p>
            <a:pPr marL="0" indent="0">
              <a:spcBef>
                <a:spcPct val="0"/>
              </a:spcBef>
              <a:buFontTx/>
              <a:buNone/>
              <a:defRPr/>
            </a:pPr>
            <a:r>
              <a:rPr lang="en-CA" sz="2000" u="sng" dirty="0" smtClean="0"/>
              <a:t>Areas where Food &amp; Drink are not permitted include:</a:t>
            </a:r>
            <a:r>
              <a:rPr lang="en-CA" sz="2000" dirty="0" smtClean="0"/>
              <a:t> </a:t>
            </a:r>
          </a:p>
          <a:p>
            <a:pPr>
              <a:spcBef>
                <a:spcPct val="0"/>
              </a:spcBef>
              <a:defRPr/>
            </a:pPr>
            <a:r>
              <a:rPr lang="en-CA" sz="2000" dirty="0" smtClean="0"/>
              <a:t>Areas </a:t>
            </a:r>
            <a:r>
              <a:rPr lang="en-CA" sz="2000" dirty="0"/>
              <a:t>where </a:t>
            </a:r>
            <a:r>
              <a:rPr lang="en-CA" sz="2000" b="1" dirty="0"/>
              <a:t>specimens </a:t>
            </a:r>
            <a:r>
              <a:rPr lang="en-CA" sz="2000" dirty="0"/>
              <a:t>are </a:t>
            </a:r>
            <a:r>
              <a:rPr lang="en-CA" sz="2000" dirty="0" smtClean="0"/>
              <a:t>stored</a:t>
            </a:r>
          </a:p>
          <a:p>
            <a:pPr>
              <a:spcBef>
                <a:spcPct val="0"/>
              </a:spcBef>
              <a:defRPr/>
            </a:pPr>
            <a:r>
              <a:rPr lang="en-CA" sz="2000" b="1" dirty="0" smtClean="0"/>
              <a:t>Direct </a:t>
            </a:r>
            <a:r>
              <a:rPr lang="en-CA" sz="2000" b="1" dirty="0"/>
              <a:t>patient care areas </a:t>
            </a:r>
            <a:r>
              <a:rPr lang="en-CA" sz="2000" dirty="0" smtClean="0"/>
              <a:t>including patient rooms, patient exam rooms, procedure and treatment rooms, and patient care </a:t>
            </a:r>
            <a:r>
              <a:rPr lang="en-CA" sz="2000" dirty="0"/>
              <a:t>corridors    </a:t>
            </a:r>
          </a:p>
          <a:p>
            <a:pPr>
              <a:spcBef>
                <a:spcPct val="0"/>
              </a:spcBef>
              <a:defRPr/>
            </a:pPr>
            <a:r>
              <a:rPr lang="en-CA" sz="2000" dirty="0" smtClean="0"/>
              <a:t>Areas where </a:t>
            </a:r>
            <a:r>
              <a:rPr lang="en-CA" sz="2000" b="1" dirty="0"/>
              <a:t>chemicals </a:t>
            </a:r>
            <a:r>
              <a:rPr lang="en-CA" sz="2000" b="1" dirty="0" smtClean="0"/>
              <a:t>and/or </a:t>
            </a:r>
            <a:r>
              <a:rPr lang="en-CA" sz="2000" b="1" dirty="0"/>
              <a:t>medications </a:t>
            </a:r>
            <a:r>
              <a:rPr lang="en-CA" sz="2000" dirty="0"/>
              <a:t>are </a:t>
            </a:r>
            <a:r>
              <a:rPr lang="en-CA" sz="2000" dirty="0" smtClean="0"/>
              <a:t>stored including Laboratories, Pharmacy, Central Processing, Housekeeping </a:t>
            </a:r>
            <a:r>
              <a:rPr lang="en-CA" sz="2000" dirty="0"/>
              <a:t>Areas (closets</a:t>
            </a:r>
            <a:r>
              <a:rPr lang="en-CA" sz="2000" dirty="0" smtClean="0"/>
              <a:t>), Maintenance areas</a:t>
            </a:r>
          </a:p>
          <a:p>
            <a:pPr>
              <a:spcBef>
                <a:spcPct val="0"/>
              </a:spcBef>
              <a:defRPr/>
            </a:pPr>
            <a:r>
              <a:rPr lang="en-CA" sz="2000" dirty="0" smtClean="0"/>
              <a:t>On </a:t>
            </a:r>
            <a:r>
              <a:rPr lang="en-CA" sz="2000" dirty="0"/>
              <a:t>or in </a:t>
            </a:r>
            <a:r>
              <a:rPr lang="en-CA" sz="2000" b="1" dirty="0"/>
              <a:t>mobile </a:t>
            </a:r>
            <a:r>
              <a:rPr lang="en-CA" sz="2000" b="1" dirty="0" smtClean="0"/>
              <a:t>equipment </a:t>
            </a:r>
            <a:r>
              <a:rPr lang="en-CA" sz="2000" dirty="0" smtClean="0"/>
              <a:t>(e.g. medication, isolation and supply,   </a:t>
            </a:r>
          </a:p>
          <a:p>
            <a:pPr marL="0" indent="0">
              <a:spcBef>
                <a:spcPct val="0"/>
              </a:spcBef>
              <a:buFontTx/>
              <a:buNone/>
              <a:defRPr/>
            </a:pPr>
            <a:r>
              <a:rPr lang="en-CA" sz="2000" dirty="0"/>
              <a:t> </a:t>
            </a:r>
            <a:r>
              <a:rPr lang="en-CA" sz="2000" dirty="0" smtClean="0"/>
              <a:t>    housekeeping, and maintenance carts)</a:t>
            </a:r>
          </a:p>
          <a:p>
            <a:pPr>
              <a:spcBef>
                <a:spcPct val="0"/>
              </a:spcBef>
              <a:defRPr/>
            </a:pPr>
            <a:r>
              <a:rPr lang="en-CA" sz="2000" dirty="0" smtClean="0"/>
              <a:t>Areas </a:t>
            </a:r>
            <a:r>
              <a:rPr lang="en-CA" sz="2000" dirty="0"/>
              <a:t>containing </a:t>
            </a:r>
            <a:r>
              <a:rPr lang="en-CA" sz="2000" b="1" dirty="0"/>
              <a:t>contaminated </a:t>
            </a:r>
            <a:r>
              <a:rPr lang="en-CA" sz="2000" b="1" dirty="0" smtClean="0"/>
              <a:t>equipment/materials</a:t>
            </a:r>
            <a:r>
              <a:rPr lang="en-CA" sz="2000" dirty="0" smtClean="0"/>
              <a:t> (dirty utility room)</a:t>
            </a:r>
          </a:p>
          <a:p>
            <a:pPr>
              <a:spcBef>
                <a:spcPct val="0"/>
              </a:spcBef>
              <a:defRPr/>
            </a:pPr>
            <a:r>
              <a:rPr lang="en-CA" sz="2000" dirty="0" smtClean="0"/>
              <a:t>Patient </a:t>
            </a:r>
            <a:r>
              <a:rPr lang="en-CA" sz="2000" dirty="0"/>
              <a:t>supply storage areas (clean utility </a:t>
            </a:r>
            <a:r>
              <a:rPr lang="en-CA" sz="2000" dirty="0" smtClean="0"/>
              <a:t>room).</a:t>
            </a:r>
            <a:endParaRPr lang="en-US" sz="2000" dirty="0" smtClean="0"/>
          </a:p>
        </p:txBody>
      </p:sp>
      <p:pic>
        <p:nvPicPr>
          <p:cNvPr id="21508" name="Picture 19" descr="C:\Users\noonanj\AppData\Local\Microsoft\Windows\Temporary Internet Files\Content.IE5\NE2BNTEM\ONECO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788" y="1690688"/>
            <a:ext cx="152400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5" descr="C:\Users\noonanj\AppData\Local\Microsoft\Windows\Temporary Internet Files\Content.IE5\WYZRUO4A\large-Alphabet-Letter-X-66.6-387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0400" y="1958975"/>
            <a:ext cx="3048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p:txBody>
          <a:bodyPr/>
          <a:lstStyle/>
          <a:p>
            <a:pPr eaLnBrk="1" hangingPunct="1"/>
            <a:r>
              <a:rPr lang="en-US" altLang="en-US" sz="3200" dirty="0" smtClean="0">
                <a:latin typeface="Myriad Pro" pitchFamily="34" charset="0"/>
                <a:ea typeface="Myriad Pro" pitchFamily="34" charset="0"/>
                <a:cs typeface="Myriad Pro" pitchFamily="34" charset="0"/>
              </a:rPr>
              <a:t>Food and Drink Policy</a:t>
            </a:r>
            <a:endParaRPr lang="en-US" altLang="en-US" sz="3200" dirty="0" smtClean="0">
              <a:latin typeface="Myriad Pro" pitchFamily="34" charset="0"/>
              <a:ea typeface="Myriad Pro" pitchFamily="34" charset="0"/>
              <a:cs typeface="Myriad Pro" pitchFamily="34" charset="0"/>
            </a:endParaRPr>
          </a:p>
        </p:txBody>
      </p:sp>
      <p:sp>
        <p:nvSpPr>
          <p:cNvPr id="22531" name="Rectangle 3"/>
          <p:cNvSpPr>
            <a:spLocks noGrp="1"/>
          </p:cNvSpPr>
          <p:nvPr>
            <p:ph type="body" sz="half" idx="2"/>
          </p:nvPr>
        </p:nvSpPr>
        <p:spPr>
          <a:xfrm>
            <a:off x="214313" y="1230313"/>
            <a:ext cx="8723312" cy="4927600"/>
          </a:xfrm>
        </p:spPr>
        <p:txBody>
          <a:bodyPr/>
          <a:lstStyle/>
          <a:p>
            <a:pPr marL="0" indent="0">
              <a:spcBef>
                <a:spcPct val="0"/>
              </a:spcBef>
              <a:buClr>
                <a:schemeClr val="accent2"/>
              </a:buClr>
              <a:buFont typeface="Arial" pitchFamily="34" charset="0"/>
              <a:buNone/>
            </a:pPr>
            <a:r>
              <a:rPr lang="en-CA" altLang="en-US" sz="2000" smtClean="0">
                <a:latin typeface="Myriad Pro" pitchFamily="34" charset="0"/>
                <a:ea typeface="Myriad Pro" pitchFamily="34" charset="0"/>
                <a:cs typeface="Myriad Pro" pitchFamily="34" charset="0"/>
              </a:rPr>
              <a:t>Each unit/department has identified areas of potential contamination where food and drink is prohibited and designated areas where food and drink can be safely stored and consumed by staff. </a:t>
            </a:r>
          </a:p>
          <a:p>
            <a:pPr marL="0" indent="0">
              <a:spcBef>
                <a:spcPct val="0"/>
              </a:spcBef>
              <a:buClr>
                <a:schemeClr val="accent2"/>
              </a:buClr>
              <a:buFont typeface="Arial" pitchFamily="34" charset="0"/>
              <a:buNone/>
            </a:pPr>
            <a:endParaRPr lang="en-CA" altLang="en-US" sz="2000" smtClean="0">
              <a:latin typeface="Myriad Pro" pitchFamily="34" charset="0"/>
              <a:ea typeface="Myriad Pro" pitchFamily="34" charset="0"/>
              <a:cs typeface="Myriad Pro" pitchFamily="34" charset="0"/>
            </a:endParaRPr>
          </a:p>
          <a:p>
            <a:pPr marL="0" indent="0">
              <a:spcBef>
                <a:spcPct val="0"/>
              </a:spcBef>
              <a:buClr>
                <a:schemeClr val="accent2"/>
              </a:buClr>
              <a:buFont typeface="Arial" pitchFamily="34" charset="0"/>
              <a:buNone/>
            </a:pPr>
            <a:r>
              <a:rPr lang="en-CA" altLang="en-US" sz="2000" smtClean="0">
                <a:latin typeface="Myriad Pro" pitchFamily="34" charset="0"/>
                <a:ea typeface="Myriad Pro" pitchFamily="34" charset="0"/>
                <a:cs typeface="Myriad Pro" pitchFamily="34" charset="0"/>
              </a:rPr>
              <a:t>Watch for signage in your work area that tells you what area(s) have been designated as “safe” for food and drink for staff. </a:t>
            </a:r>
          </a:p>
          <a:p>
            <a:pPr marL="0" indent="0">
              <a:spcBef>
                <a:spcPct val="0"/>
              </a:spcBef>
              <a:buClr>
                <a:schemeClr val="accent2"/>
              </a:buClr>
              <a:buFont typeface="Arial" pitchFamily="34" charset="0"/>
              <a:buNone/>
            </a:pPr>
            <a:endParaRPr lang="en-CA" altLang="en-US" sz="2000" smtClean="0">
              <a:latin typeface="Myriad Pro" pitchFamily="34" charset="0"/>
              <a:ea typeface="Myriad Pro" pitchFamily="34" charset="0"/>
              <a:cs typeface="Myriad Pro" pitchFamily="34" charset="0"/>
            </a:endParaRPr>
          </a:p>
          <a:p>
            <a:pPr marL="0" indent="0">
              <a:spcBef>
                <a:spcPct val="0"/>
              </a:spcBef>
              <a:buClr>
                <a:schemeClr val="accent2"/>
              </a:buClr>
              <a:buFont typeface="Arial" pitchFamily="34" charset="0"/>
              <a:buNone/>
            </a:pPr>
            <a:r>
              <a:rPr lang="en-CA" altLang="en-US" sz="2000" smtClean="0">
                <a:latin typeface="Myriad Pro" pitchFamily="34" charset="0"/>
                <a:ea typeface="Myriad Pro" pitchFamily="34" charset="0"/>
                <a:cs typeface="Myriad Pro" pitchFamily="34" charset="0"/>
              </a:rPr>
              <a:t>If no signage exists, ask the individual in charge. </a:t>
            </a:r>
            <a:endParaRPr lang="en-US" altLang="en-US" sz="2000" smtClean="0">
              <a:latin typeface="Myriad Pro" pitchFamily="34" charset="0"/>
              <a:ea typeface="Myriad Pro" pitchFamily="34" charset="0"/>
              <a:cs typeface="Myriad Pro" pitchFamily="34" charset="0"/>
            </a:endParaRPr>
          </a:p>
        </p:txBody>
      </p:sp>
      <p:sp>
        <p:nvSpPr>
          <p:cNvPr id="6" name="Right Triangle 5"/>
          <p:cNvSpPr/>
          <p:nvPr/>
        </p:nvSpPr>
        <p:spPr>
          <a:xfrm>
            <a:off x="0" y="6467475"/>
            <a:ext cx="428625" cy="390525"/>
          </a:xfrm>
          <a:prstGeom prst="rtTriangl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253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4003675"/>
            <a:ext cx="383063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913" y="4011613"/>
            <a:ext cx="383063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39486" y="206829"/>
            <a:ext cx="6357258" cy="925285"/>
          </a:xfrm>
        </p:spPr>
        <p:txBody>
          <a:bodyPr/>
          <a:lstStyle/>
          <a:p>
            <a:r>
              <a:rPr lang="en-US" altLang="en-US" sz="3200" dirty="0" smtClean="0">
                <a:latin typeface="Myriad Pro" pitchFamily="34" charset="0"/>
                <a:ea typeface="Myriad Pro" pitchFamily="34" charset="0"/>
                <a:cs typeface="Myriad Pro" pitchFamily="34" charset="0"/>
              </a:rPr>
              <a:t>Hazardous Materials (WHMIS)</a:t>
            </a:r>
            <a:endParaRPr lang="en-US" altLang="en-US" sz="3200" dirty="0" smtClean="0">
              <a:latin typeface="Myriad Pro" pitchFamily="34" charset="0"/>
              <a:ea typeface="Myriad Pro" pitchFamily="34" charset="0"/>
              <a:cs typeface="Myriad Pro" pitchFamily="34" charset="0"/>
            </a:endParaRPr>
          </a:p>
        </p:txBody>
      </p:sp>
      <p:sp>
        <p:nvSpPr>
          <p:cNvPr id="23555" name="Rectangle 3"/>
          <p:cNvSpPr>
            <a:spLocks noGrp="1" noChangeArrowheads="1"/>
          </p:cNvSpPr>
          <p:nvPr>
            <p:ph type="body" sz="half" idx="1"/>
          </p:nvPr>
        </p:nvSpPr>
        <p:spPr>
          <a:xfrm>
            <a:off x="341313" y="1819275"/>
            <a:ext cx="8305800" cy="3835400"/>
          </a:xfrm>
        </p:spPr>
        <p:txBody>
          <a:bodyPr/>
          <a:lstStyle/>
          <a:p>
            <a:pPr>
              <a:lnSpc>
                <a:spcPct val="80000"/>
              </a:lnSpc>
            </a:pPr>
            <a:r>
              <a:rPr lang="en-US" altLang="en-US" sz="2000" dirty="0" smtClean="0">
                <a:latin typeface="Myriad Pro" pitchFamily="34" charset="0"/>
                <a:ea typeface="Myriad Pro" pitchFamily="34" charset="0"/>
                <a:cs typeface="Myriad Pro" pitchFamily="34" charset="0"/>
              </a:rPr>
              <a:t>All chemicals/hazardous materials used at KGH must be accompanied by a Safety Data </a:t>
            </a:r>
            <a:r>
              <a:rPr lang="en-US" altLang="en-US" sz="2000" dirty="0" smtClean="0">
                <a:latin typeface="Myriad Pro" pitchFamily="34" charset="0"/>
                <a:ea typeface="Myriad Pro" pitchFamily="34" charset="0"/>
                <a:cs typeface="Myriad Pro" pitchFamily="34" charset="0"/>
              </a:rPr>
              <a:t>Sheet </a:t>
            </a:r>
            <a:r>
              <a:rPr lang="en-US" altLang="en-US" sz="2000" dirty="0" smtClean="0">
                <a:latin typeface="Myriad Pro" pitchFamily="34" charset="0"/>
                <a:ea typeface="Myriad Pro" pitchFamily="34" charset="0"/>
                <a:cs typeface="Myriad Pro" pitchFamily="34" charset="0"/>
              </a:rPr>
              <a:t>(formerly called a Material Safety Data Sheet- MSDS).</a:t>
            </a:r>
          </a:p>
          <a:p>
            <a:pPr>
              <a:lnSpc>
                <a:spcPct val="80000"/>
              </a:lnSpc>
            </a:pPr>
            <a:endParaRPr lang="en-US" altLang="en-US" sz="2000" dirty="0" smtClean="0">
              <a:latin typeface="Myriad Pro" pitchFamily="34" charset="0"/>
              <a:ea typeface="Myriad Pro" pitchFamily="34" charset="0"/>
              <a:cs typeface="Myriad Pro" pitchFamily="34" charset="0"/>
            </a:endParaRPr>
          </a:p>
          <a:p>
            <a:pPr>
              <a:lnSpc>
                <a:spcPct val="80000"/>
              </a:lnSpc>
            </a:pPr>
            <a:r>
              <a:rPr lang="en-US" altLang="en-US" sz="2000" dirty="0" smtClean="0">
                <a:latin typeface="Myriad Pro" pitchFamily="34" charset="0"/>
                <a:ea typeface="Myriad Pro" pitchFamily="34" charset="0"/>
                <a:cs typeface="Myriad Pro" pitchFamily="34" charset="0"/>
              </a:rPr>
              <a:t>Safety data sheets provide important safety information including the hazards of the chemical, safety precautions to follow, and measures to take in the event of accidental contact with the chemical.</a:t>
            </a:r>
          </a:p>
          <a:p>
            <a:pPr>
              <a:lnSpc>
                <a:spcPct val="80000"/>
              </a:lnSpc>
            </a:pPr>
            <a:endParaRPr lang="en-US" altLang="en-US" sz="2000" dirty="0" smtClean="0">
              <a:latin typeface="Myriad Pro" pitchFamily="34" charset="0"/>
              <a:ea typeface="Myriad Pro" pitchFamily="34" charset="0"/>
              <a:cs typeface="Myriad Pro" pitchFamily="34" charset="0"/>
            </a:endParaRPr>
          </a:p>
          <a:p>
            <a:pPr>
              <a:lnSpc>
                <a:spcPct val="80000"/>
              </a:lnSpc>
            </a:pPr>
            <a:r>
              <a:rPr lang="en-US" altLang="en-US" sz="2000" dirty="0" smtClean="0">
                <a:latin typeface="Myriad Pro" pitchFamily="34" charset="0"/>
                <a:ea typeface="Myriad Pro" pitchFamily="34" charset="0"/>
                <a:cs typeface="Myriad Pro" pitchFamily="34" charset="0"/>
              </a:rPr>
              <a:t>At KGH, </a:t>
            </a:r>
            <a:r>
              <a:rPr lang="en-US" altLang="en-US" sz="2000" dirty="0" smtClean="0">
                <a:latin typeface="Myriad Pro" pitchFamily="34" charset="0"/>
                <a:ea typeface="Myriad Pro" pitchFamily="34" charset="0"/>
                <a:cs typeface="Myriad Pro" pitchFamily="34" charset="0"/>
              </a:rPr>
              <a:t>we have an online database </a:t>
            </a:r>
            <a:r>
              <a:rPr lang="en-US" altLang="en-US" sz="2000" dirty="0" smtClean="0">
                <a:latin typeface="Myriad Pro" pitchFamily="34" charset="0"/>
                <a:ea typeface="Myriad Pro" pitchFamily="34" charset="0"/>
                <a:cs typeface="Myriad Pro" pitchFamily="34" charset="0"/>
              </a:rPr>
              <a:t>where we maintain our safety data sheets. </a:t>
            </a:r>
          </a:p>
          <a:p>
            <a:pPr>
              <a:lnSpc>
                <a:spcPct val="80000"/>
              </a:lnSpc>
            </a:pPr>
            <a:endParaRPr lang="en-US" altLang="en-US" sz="2000" dirty="0" smtClean="0">
              <a:latin typeface="Myriad Pro" pitchFamily="34" charset="0"/>
              <a:ea typeface="Myriad Pro" pitchFamily="34" charset="0"/>
              <a:cs typeface="Myriad Pro" pitchFamily="34" charset="0"/>
            </a:endParaRPr>
          </a:p>
          <a:p>
            <a:pPr>
              <a:lnSpc>
                <a:spcPct val="80000"/>
              </a:lnSpc>
            </a:pPr>
            <a:r>
              <a:rPr lang="en-US" altLang="en-US" sz="2000" dirty="0" smtClean="0">
                <a:latin typeface="Myriad Pro" pitchFamily="34" charset="0"/>
                <a:ea typeface="Myriad Pro" pitchFamily="34" charset="0"/>
                <a:cs typeface="Myriad Pro" pitchFamily="34" charset="0"/>
              </a:rPr>
              <a:t>The database is </a:t>
            </a:r>
            <a:r>
              <a:rPr lang="en-US" altLang="en-US" sz="2000" dirty="0" smtClean="0">
                <a:latin typeface="Myriad Pro" pitchFamily="34" charset="0"/>
                <a:ea typeface="Myriad Pro" pitchFamily="34" charset="0"/>
                <a:cs typeface="Myriad Pro" pitchFamily="34" charset="0"/>
              </a:rPr>
              <a:t>accessible to everyone at KGH from the KGH intranet homepage as a quick link allowing easy access to the data sheet. </a:t>
            </a:r>
          </a:p>
        </p:txBody>
      </p:sp>
    </p:spTree>
    <p:extLst>
      <p:ext uri="{BB962C8B-B14F-4D97-AF65-F5344CB8AC3E}">
        <p14:creationId xmlns:p14="http://schemas.microsoft.com/office/powerpoint/2010/main" val="3708344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idx="4294967295"/>
          </p:nvPr>
        </p:nvSpPr>
        <p:spPr>
          <a:xfrm>
            <a:off x="220437" y="285750"/>
            <a:ext cx="6321878" cy="738188"/>
          </a:xfrm>
        </p:spPr>
        <p:txBody>
          <a:bodyPr/>
          <a:lstStyle/>
          <a:p>
            <a:r>
              <a:rPr lang="en-US" sz="3200" dirty="0" smtClean="0"/>
              <a:t>MSDS Database Link</a:t>
            </a:r>
            <a:endParaRPr lang="en-US" sz="3200" dirty="0" smtClean="0"/>
          </a:p>
        </p:txBody>
      </p:sp>
      <p:sp>
        <p:nvSpPr>
          <p:cNvPr id="136197" name="Rectangle 5"/>
          <p:cNvSpPr>
            <a:spLocks noGrp="1" noChangeArrowheads="1"/>
          </p:cNvSpPr>
          <p:nvPr>
            <p:ph type="body" idx="4294967295"/>
          </p:nvPr>
        </p:nvSpPr>
        <p:spPr>
          <a:xfrm>
            <a:off x="309563" y="1333500"/>
            <a:ext cx="4033837" cy="44767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a:latin typeface="+mn-lt"/>
            </a:endParaRPr>
          </a:p>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a:latin typeface="+mn-lt"/>
            </a:endParaRPr>
          </a:p>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smtClean="0">
              <a:latin typeface="+mn-lt"/>
            </a:endParaRPr>
          </a:p>
          <a:p>
            <a:pPr marL="0" indent="0" algn="just">
              <a:lnSpc>
                <a:spcPct val="80000"/>
              </a:lnSpc>
              <a:buFont typeface="Arial" pitchFamily="34" charset="0"/>
              <a:buNone/>
            </a:pPr>
            <a:r>
              <a:rPr lang="en-US" sz="1800" dirty="0" smtClean="0">
                <a:latin typeface="+mn-lt"/>
              </a:rPr>
              <a:t>You </a:t>
            </a:r>
            <a:r>
              <a:rPr lang="en-US" sz="1800" dirty="0" smtClean="0">
                <a:latin typeface="+mn-lt"/>
              </a:rPr>
              <a:t>can access </a:t>
            </a:r>
            <a:r>
              <a:rPr lang="en-US" sz="1800" b="1" dirty="0" smtClean="0">
                <a:solidFill>
                  <a:srgbClr val="0070C0"/>
                </a:solidFill>
                <a:latin typeface="+mn-lt"/>
              </a:rPr>
              <a:t>the database </a:t>
            </a:r>
            <a:r>
              <a:rPr lang="en-US" sz="1800" dirty="0" smtClean="0">
                <a:latin typeface="+mn-lt"/>
              </a:rPr>
              <a:t>directly from the KGH Homepage under the “Quick Links” on the left of the screen by clicking on Material Safety Data Sheets</a:t>
            </a:r>
          </a:p>
          <a:p>
            <a:pPr algn="just">
              <a:lnSpc>
                <a:spcPct val="80000"/>
              </a:lnSpc>
              <a:buFont typeface="Arial" pitchFamily="34" charset="0"/>
              <a:buNone/>
            </a:pPr>
            <a:r>
              <a:rPr lang="en-US" sz="1800" dirty="0" smtClean="0">
                <a:solidFill>
                  <a:srgbClr val="FFFF00"/>
                </a:solidFill>
                <a:latin typeface="+mn-lt"/>
              </a:rPr>
              <a:t> </a:t>
            </a:r>
          </a:p>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smtClean="0">
              <a:latin typeface="+mn-lt"/>
            </a:endParaRPr>
          </a:p>
          <a:p>
            <a:pPr algn="just">
              <a:lnSpc>
                <a:spcPct val="80000"/>
              </a:lnSpc>
              <a:buFont typeface="Arial" pitchFamily="34" charset="0"/>
              <a:buNone/>
            </a:pPr>
            <a:endParaRPr lang="en-US" sz="1800" dirty="0" smtClean="0">
              <a:latin typeface="+mn-lt"/>
            </a:endParaRPr>
          </a:p>
          <a:p>
            <a:pPr marL="990600" lvl="1" indent="-533400" algn="just">
              <a:buFont typeface="Arial" pitchFamily="34" charset="0"/>
              <a:buAutoNum type="arabicPeriod"/>
            </a:pPr>
            <a:endParaRPr lang="en-US" sz="1800" dirty="0" smtClean="0">
              <a:latin typeface="+mn-lt"/>
            </a:endParaRPr>
          </a:p>
          <a:p>
            <a:pPr marL="990600" lvl="1" indent="-533400" algn="just">
              <a:buFont typeface="Arial" pitchFamily="34" charset="0"/>
              <a:buNone/>
            </a:pPr>
            <a:endParaRPr lang="en-US" sz="1800" dirty="0" smtClean="0">
              <a:latin typeface="+mn-l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931" r="53846" b="7139"/>
          <a:stretch/>
        </p:blipFill>
        <p:spPr bwMode="auto">
          <a:xfrm>
            <a:off x="4502613" y="1242646"/>
            <a:ext cx="4401053" cy="4942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611880" y="4194810"/>
            <a:ext cx="1165860" cy="1786890"/>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969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Chemical Exposure</a:t>
            </a:r>
            <a:endParaRPr lang="en-CA" altLang="en-US" sz="3200" smtClean="0">
              <a:latin typeface="Myriad Pro" pitchFamily="34" charset="0"/>
              <a:ea typeface="Myriad Pro" pitchFamily="34" charset="0"/>
              <a:cs typeface="Myriad Pro" pitchFamily="34" charset="0"/>
            </a:endParaRPr>
          </a:p>
        </p:txBody>
      </p:sp>
      <p:sp>
        <p:nvSpPr>
          <p:cNvPr id="26627" name="Content Placeholder 2"/>
          <p:cNvSpPr>
            <a:spLocks noGrp="1"/>
          </p:cNvSpPr>
          <p:nvPr>
            <p:ph idx="1"/>
          </p:nvPr>
        </p:nvSpPr>
        <p:spPr>
          <a:xfrm>
            <a:off x="309563" y="1349375"/>
            <a:ext cx="8404225" cy="638175"/>
          </a:xfrm>
        </p:spPr>
        <p:txBody>
          <a:bodyPr/>
          <a:lstStyle/>
          <a:p>
            <a:pPr marL="0" indent="0">
              <a:buFont typeface="Arial" pitchFamily="34" charset="0"/>
              <a:buNone/>
            </a:pPr>
            <a:r>
              <a:rPr lang="en-US" altLang="en-US" sz="1800" smtClean="0">
                <a:latin typeface="Myriad Pro" pitchFamily="34" charset="0"/>
                <a:ea typeface="Myriad Pro" pitchFamily="34" charset="0"/>
                <a:cs typeface="Myriad Pro" pitchFamily="34" charset="0"/>
              </a:rPr>
              <a:t>In the event you are exposed to a hazardous chemical, visit the closest eyewash station and: </a:t>
            </a:r>
          </a:p>
        </p:txBody>
      </p:sp>
      <p:sp>
        <p:nvSpPr>
          <p:cNvPr id="26628" name="TextBox 3"/>
          <p:cNvSpPr txBox="1">
            <a:spLocks noChangeArrowheads="1"/>
          </p:cNvSpPr>
          <p:nvPr/>
        </p:nvSpPr>
        <p:spPr bwMode="auto">
          <a:xfrm>
            <a:off x="369888" y="2325688"/>
            <a:ext cx="581025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buFont typeface="Wingdings" pitchFamily="2" charset="2"/>
              <a:buChar char="q"/>
            </a:pPr>
            <a:r>
              <a:rPr lang="en-CA" altLang="en-US" sz="2000">
                <a:ea typeface="Myriad Pro" pitchFamily="34" charset="0"/>
                <a:cs typeface="Myriad Pro" pitchFamily="34" charset="0"/>
              </a:rPr>
              <a:t> Immediately flush the injury site with running water for 15 minutes. </a:t>
            </a:r>
          </a:p>
          <a:p>
            <a:pPr eaLnBrk="1" hangingPunct="1"/>
            <a:r>
              <a:rPr lang="en-CA" altLang="en-US" sz="2000">
                <a:ea typeface="Myriad Pro" pitchFamily="34" charset="0"/>
                <a:cs typeface="Myriad Pro" pitchFamily="34" charset="0"/>
              </a:rPr>
              <a:t> </a:t>
            </a:r>
          </a:p>
          <a:p>
            <a:pPr eaLnBrk="1" hangingPunct="1">
              <a:buFont typeface="Wingdings" pitchFamily="2" charset="2"/>
              <a:buChar char="q"/>
            </a:pPr>
            <a:r>
              <a:rPr lang="en-CA" altLang="en-US" sz="2000">
                <a:ea typeface="Myriad Pro" pitchFamily="34" charset="0"/>
                <a:cs typeface="Myriad Pro" pitchFamily="34" charset="0"/>
              </a:rPr>
              <a:t> Exposed eyes, nose, or mouth should be thoroughly flushed with running water at an emergency eyewash station for </a:t>
            </a:r>
            <a:r>
              <a:rPr lang="en-CA" altLang="en-US" sz="2000" u="sng">
                <a:ea typeface="Myriad Pro" pitchFamily="34" charset="0"/>
                <a:cs typeface="Myriad Pro" pitchFamily="34" charset="0"/>
              </a:rPr>
              <a:t>15 minutes</a:t>
            </a:r>
            <a:r>
              <a:rPr lang="en-CA" altLang="en-US" sz="2000">
                <a:ea typeface="Myriad Pro" pitchFamily="34" charset="0"/>
                <a:cs typeface="Myriad Pro" pitchFamily="34" charset="0"/>
              </a:rPr>
              <a:t>. </a:t>
            </a:r>
          </a:p>
          <a:p>
            <a:pPr eaLnBrk="1" hangingPunct="1">
              <a:buFont typeface="Wingdings" pitchFamily="2" charset="2"/>
              <a:buChar char="q"/>
            </a:pPr>
            <a:endParaRPr lang="en-US" altLang="en-US" sz="2000">
              <a:ea typeface="Myriad Pro" pitchFamily="34" charset="0"/>
              <a:cs typeface="Myriad Pro" pitchFamily="34" charset="0"/>
            </a:endParaRPr>
          </a:p>
          <a:p>
            <a:pPr eaLnBrk="1" hangingPunct="1">
              <a:buFont typeface="Wingdings" pitchFamily="2" charset="2"/>
              <a:buChar char="q"/>
            </a:pPr>
            <a:r>
              <a:rPr lang="en-US" altLang="en-US" sz="2000">
                <a:ea typeface="Myriad Pro" pitchFamily="34" charset="0"/>
                <a:cs typeface="Myriad Pro" pitchFamily="34" charset="0"/>
              </a:rPr>
              <a:t> Thoroughly rinse n</a:t>
            </a:r>
            <a:r>
              <a:rPr lang="en-CA" altLang="en-US" sz="2000">
                <a:ea typeface="Myriad Pro" pitchFamily="34" charset="0"/>
                <a:cs typeface="Myriad Pro" pitchFamily="34" charset="0"/>
              </a:rPr>
              <a:t>on-intact skin</a:t>
            </a:r>
          </a:p>
          <a:p>
            <a:pPr eaLnBrk="1" hangingPunct="1">
              <a:buFont typeface="Wingdings" pitchFamily="2" charset="2"/>
              <a:buChar char="q"/>
            </a:pPr>
            <a:endParaRPr lang="en-US" altLang="en-US" sz="2000">
              <a:ea typeface="Myriad Pro" pitchFamily="34" charset="0"/>
              <a:cs typeface="Myriad Pro" pitchFamily="34" charset="0"/>
            </a:endParaRPr>
          </a:p>
          <a:p>
            <a:pPr eaLnBrk="1" hangingPunct="1">
              <a:buFont typeface="Wingdings" pitchFamily="2" charset="2"/>
              <a:buChar char="q"/>
            </a:pPr>
            <a:r>
              <a:rPr lang="en-US" altLang="en-US" sz="2000">
                <a:ea typeface="Myriad Pro" pitchFamily="34" charset="0"/>
                <a:cs typeface="Myriad Pro" pitchFamily="34" charset="0"/>
              </a:rPr>
              <a:t> Visit one of the hospital’s first aid stations or the Occupational Health Department should you require first aid.</a:t>
            </a:r>
          </a:p>
        </p:txBody>
      </p:sp>
      <p:pic>
        <p:nvPicPr>
          <p:cNvPr id="26629" name="Picture 4" descr="Z:\Occupational Health\Maria Joy - Health &amp; Wellness\Wellness - IN USE\PHOTOS\Unknown H&amp;S - added by someone else\DSCN2268.JPG"/>
          <p:cNvPicPr>
            <a:picLocks noChangeAspect="1" noChangeArrowheads="1"/>
          </p:cNvPicPr>
          <p:nvPr/>
        </p:nvPicPr>
        <p:blipFill>
          <a:blip r:embed="rId3">
            <a:extLst>
              <a:ext uri="{28A0092B-C50C-407E-A947-70E740481C1C}">
                <a14:useLocalDpi xmlns:a14="http://schemas.microsoft.com/office/drawing/2010/main" val="0"/>
              </a:ext>
            </a:extLst>
          </a:blip>
          <a:srcRect l="13783" t="-90" r="12801" b="30684"/>
          <a:stretch>
            <a:fillRect/>
          </a:stretch>
        </p:blipFill>
        <p:spPr bwMode="auto">
          <a:xfrm>
            <a:off x="5684838" y="2828925"/>
            <a:ext cx="31210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Chemical Exposure</a:t>
            </a:r>
            <a:endParaRPr lang="en-CA" altLang="en-US" sz="32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273175"/>
            <a:ext cx="8404225" cy="4881563"/>
          </a:xfrm>
        </p:spPr>
        <p:txBody>
          <a:bodyPr/>
          <a:lstStyle/>
          <a:p>
            <a:pPr marL="0" indent="0">
              <a:buFont typeface="Arial" pitchFamily="34" charset="0"/>
              <a:buNone/>
              <a:defRPr/>
            </a:pPr>
            <a:endParaRPr lang="en-CA" sz="2000" dirty="0" smtClean="0"/>
          </a:p>
          <a:p>
            <a:pPr>
              <a:buFont typeface="Wingdings" panose="05000000000000000000" pitchFamily="2" charset="2"/>
              <a:buChar char="q"/>
              <a:defRPr/>
            </a:pPr>
            <a:r>
              <a:rPr lang="en-CA" sz="2000" dirty="0" smtClean="0"/>
              <a:t>Visit the hospital’s Occupational </a:t>
            </a:r>
            <a:r>
              <a:rPr lang="en-CA" sz="2000" dirty="0"/>
              <a:t>Health Safety &amp; Wellness </a:t>
            </a:r>
            <a:r>
              <a:rPr lang="en-CA" sz="2000" dirty="0" smtClean="0"/>
              <a:t>Department in Armstrong 1 (or </a:t>
            </a:r>
            <a:r>
              <a:rPr lang="en-US" sz="2000" dirty="0"/>
              <a:t>the KGH Emergency Department </a:t>
            </a:r>
            <a:r>
              <a:rPr lang="en-US" sz="2000" dirty="0" smtClean="0"/>
              <a:t> if after hours), if you require </a:t>
            </a:r>
            <a:r>
              <a:rPr lang="en-CA" sz="2000" dirty="0" smtClean="0"/>
              <a:t>for </a:t>
            </a:r>
            <a:r>
              <a:rPr lang="en-CA" sz="2000" dirty="0"/>
              <a:t>post injury/post-exposure </a:t>
            </a:r>
            <a:r>
              <a:rPr lang="en-CA" sz="2000" dirty="0" smtClean="0"/>
              <a:t>assessment.  They </a:t>
            </a:r>
            <a:r>
              <a:rPr lang="en-CA" sz="2000" dirty="0"/>
              <a:t>will </a:t>
            </a:r>
            <a:r>
              <a:rPr lang="en-CA" sz="2000" dirty="0" smtClean="0"/>
              <a:t>provide first aid and evaluate </a:t>
            </a:r>
            <a:r>
              <a:rPr lang="en-CA" sz="2000" dirty="0"/>
              <a:t>the significance of </a:t>
            </a:r>
            <a:r>
              <a:rPr lang="en-CA" sz="2000" dirty="0" smtClean="0"/>
              <a:t>your exposure to determine if further medical treatment is needed.  </a:t>
            </a:r>
          </a:p>
          <a:p>
            <a:pPr>
              <a:buFont typeface="Wingdings" panose="05000000000000000000" pitchFamily="2" charset="2"/>
              <a:buChar char="q"/>
              <a:defRPr/>
            </a:pPr>
            <a:endParaRPr lang="en-CA" sz="2000" dirty="0" smtClean="0"/>
          </a:p>
          <a:p>
            <a:pPr>
              <a:buFont typeface="Wingdings" panose="05000000000000000000" pitchFamily="2" charset="2"/>
              <a:buChar char="q"/>
              <a:defRPr/>
            </a:pPr>
            <a:r>
              <a:rPr lang="en-US" sz="2000" dirty="0" smtClean="0"/>
              <a:t>Report the incident to the most responsible person at the hospital (</a:t>
            </a:r>
            <a:r>
              <a:rPr lang="en-US" sz="2000" dirty="0" err="1" smtClean="0"/>
              <a:t>e.g.supervisor</a:t>
            </a:r>
            <a:r>
              <a:rPr lang="en-US" sz="2000" dirty="0" smtClean="0"/>
              <a:t> of unit/dept.) and your school (e.g. clinical instructor)</a:t>
            </a:r>
          </a:p>
          <a:p>
            <a:pPr>
              <a:buFont typeface="Wingdings" panose="05000000000000000000" pitchFamily="2" charset="2"/>
              <a:buChar char="q"/>
              <a:defRPr/>
            </a:pP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Preventing Slips/Trips/Falls</a:t>
            </a:r>
            <a:endParaRPr lang="en-CA" altLang="en-US" sz="3200" smtClean="0">
              <a:latin typeface="Myriad Pro" pitchFamily="34" charset="0"/>
              <a:ea typeface="Myriad Pro" pitchFamily="34" charset="0"/>
              <a:cs typeface="Myriad Pro" pitchFamily="34" charset="0"/>
            </a:endParaRPr>
          </a:p>
        </p:txBody>
      </p:sp>
      <p:sp>
        <p:nvSpPr>
          <p:cNvPr id="28675" name="Content Placeholder 2"/>
          <p:cNvSpPr>
            <a:spLocks noGrp="1"/>
          </p:cNvSpPr>
          <p:nvPr>
            <p:ph idx="1"/>
          </p:nvPr>
        </p:nvSpPr>
        <p:spPr>
          <a:xfrm>
            <a:off x="309563" y="1349375"/>
            <a:ext cx="8196262" cy="4881563"/>
          </a:xfrm>
        </p:spPr>
        <p:txBody>
          <a:bodyPr/>
          <a:lstStyle/>
          <a:p>
            <a:r>
              <a:rPr lang="en-US" altLang="en-US" sz="2000" smtClean="0">
                <a:latin typeface="Myriad Pro" pitchFamily="34" charset="0"/>
                <a:ea typeface="Myriad Pro" pitchFamily="34" charset="0"/>
                <a:cs typeface="Myriad Pro" pitchFamily="34" charset="0"/>
              </a:rPr>
              <a:t>Slips, trips, and falls can occur for a number of reasons in our environment:</a:t>
            </a:r>
          </a:p>
          <a:p>
            <a:endParaRPr lang="en-US" altLang="en-US" sz="2000" smtClean="0">
              <a:latin typeface="Myriad Pro" pitchFamily="34" charset="0"/>
              <a:ea typeface="Myriad Pro" pitchFamily="34" charset="0"/>
              <a:cs typeface="Myriad Pro" pitchFamily="34" charset="0"/>
            </a:endParaRPr>
          </a:p>
          <a:p>
            <a:pPr lvl="1"/>
            <a:r>
              <a:rPr lang="en-US" altLang="en-US" sz="1400" smtClean="0">
                <a:latin typeface="Myriad Pro" pitchFamily="34" charset="0"/>
                <a:ea typeface="Myriad Pro" pitchFamily="34" charset="0"/>
                <a:cs typeface="Myriad Pro" pitchFamily="34" charset="0"/>
              </a:rPr>
              <a:t>Spilled liquids </a:t>
            </a:r>
          </a:p>
          <a:p>
            <a:pPr lvl="1"/>
            <a:r>
              <a:rPr lang="en-US" altLang="en-US" sz="1400" smtClean="0">
                <a:latin typeface="Myriad Pro" pitchFamily="34" charset="0"/>
                <a:ea typeface="Myriad Pro" pitchFamily="34" charset="0"/>
                <a:cs typeface="Myriad Pro" pitchFamily="34" charset="0"/>
              </a:rPr>
              <a:t>Power/extension cords </a:t>
            </a:r>
          </a:p>
          <a:p>
            <a:pPr lvl="1"/>
            <a:r>
              <a:rPr lang="en-US" altLang="en-US" sz="1400" smtClean="0">
                <a:latin typeface="Myriad Pro" pitchFamily="34" charset="0"/>
                <a:ea typeface="Myriad Pro" pitchFamily="34" charset="0"/>
                <a:cs typeface="Myriad Pro" pitchFamily="34" charset="0"/>
              </a:rPr>
              <a:t>Items not stored safely/clutter </a:t>
            </a:r>
          </a:p>
          <a:p>
            <a:pPr lvl="1"/>
            <a:r>
              <a:rPr lang="en-US" altLang="en-US" sz="1400" smtClean="0">
                <a:latin typeface="Myriad Pro" pitchFamily="34" charset="0"/>
                <a:ea typeface="Myriad Pro" pitchFamily="34" charset="0"/>
                <a:cs typeface="Myriad Pro" pitchFamily="34" charset="0"/>
              </a:rPr>
              <a:t>Working at heights with inappropriate equipment</a:t>
            </a:r>
          </a:p>
          <a:p>
            <a:pPr lvl="1"/>
            <a:r>
              <a:rPr lang="en-US" altLang="en-US" sz="1400" smtClean="0">
                <a:latin typeface="Myriad Pro" pitchFamily="34" charset="0"/>
                <a:ea typeface="Myriad Pro" pitchFamily="34" charset="0"/>
                <a:cs typeface="Myriad Pro" pitchFamily="34" charset="0"/>
              </a:rPr>
              <a:t>Inappropriate footwear</a:t>
            </a:r>
          </a:p>
          <a:p>
            <a:pPr lvl="1"/>
            <a:r>
              <a:rPr lang="en-US" altLang="en-US" sz="1400" smtClean="0">
                <a:latin typeface="Myriad Pro" pitchFamily="34" charset="0"/>
                <a:ea typeface="Myriad Pro" pitchFamily="34" charset="0"/>
                <a:cs typeface="Myriad Pro" pitchFamily="34" charset="0"/>
              </a:rPr>
              <a:t>Uneven floor surface</a:t>
            </a:r>
          </a:p>
          <a:p>
            <a:pPr lvl="1"/>
            <a:r>
              <a:rPr lang="en-US" altLang="en-US" sz="1400" smtClean="0">
                <a:latin typeface="Myriad Pro" pitchFamily="34" charset="0"/>
                <a:ea typeface="Myriad Pro" pitchFamily="34" charset="0"/>
                <a:cs typeface="Myriad Pro" pitchFamily="34" charset="0"/>
              </a:rPr>
              <a:t>Rushing, distracted/not paying attention    </a:t>
            </a:r>
          </a:p>
          <a:p>
            <a:endParaRPr lang="en-US" altLang="en-US" sz="2000" smtClean="0">
              <a:latin typeface="Myriad Pro" pitchFamily="34" charset="0"/>
              <a:ea typeface="Myriad Pro" pitchFamily="34" charset="0"/>
              <a:cs typeface="Myriad Pro" pitchFamily="34" charset="0"/>
            </a:endParaRPr>
          </a:p>
        </p:txBody>
      </p:sp>
      <p:pic>
        <p:nvPicPr>
          <p:cNvPr id="28676" name="Picture 3" descr="Picture 0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0" y="1844675"/>
            <a:ext cx="333057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Picture 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0" y="3827463"/>
            <a:ext cx="3330575"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Preventing Slips/Trips/Falls</a:t>
            </a:r>
            <a:endParaRPr lang="en-CA" altLang="en-US" sz="32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349375"/>
            <a:ext cx="8196262" cy="4881563"/>
          </a:xfrm>
        </p:spPr>
        <p:txBody>
          <a:bodyPr/>
          <a:lstStyle/>
          <a:p>
            <a:pPr marL="0" indent="0">
              <a:buFont typeface="Arial" pitchFamily="34" charset="0"/>
              <a:buNone/>
              <a:defRPr/>
            </a:pPr>
            <a:r>
              <a:rPr lang="en-US" sz="2000" dirty="0" smtClean="0"/>
              <a:t>To prevent falls, we expect all those working on site to take appropriate </a:t>
            </a:r>
            <a:r>
              <a:rPr lang="en-US" sz="2000" dirty="0" smtClean="0">
                <a:solidFill>
                  <a:schemeClr val="tx2"/>
                </a:solidFill>
              </a:rPr>
              <a:t>precautionary measures </a:t>
            </a:r>
            <a:r>
              <a:rPr lang="en-US" sz="2000" dirty="0" smtClean="0"/>
              <a:t>to prevent falls. These include: </a:t>
            </a:r>
          </a:p>
          <a:p>
            <a:pPr marL="0" indent="0">
              <a:buFont typeface="Arial" pitchFamily="34" charset="0"/>
              <a:buNone/>
              <a:defRPr/>
            </a:pPr>
            <a:endParaRPr lang="en-US" sz="2000" dirty="0" smtClean="0"/>
          </a:p>
          <a:p>
            <a:pPr>
              <a:defRPr/>
            </a:pPr>
            <a:r>
              <a:rPr lang="en-US" sz="2000" dirty="0" smtClean="0"/>
              <a:t>Slow down; do not run; pay attention; </a:t>
            </a:r>
          </a:p>
          <a:p>
            <a:pPr>
              <a:defRPr/>
            </a:pPr>
            <a:r>
              <a:rPr lang="en-US" sz="2000" dirty="0" smtClean="0"/>
              <a:t>avoid texting/use of smart phones when walking in the hospital </a:t>
            </a:r>
          </a:p>
          <a:p>
            <a:pPr>
              <a:defRPr/>
            </a:pPr>
            <a:r>
              <a:rPr lang="en-US" sz="2000" dirty="0" smtClean="0"/>
              <a:t>Wear appropriate footwear for your job and ensure footwear meets KGH’s Footwear Policy</a:t>
            </a:r>
          </a:p>
          <a:p>
            <a:pPr>
              <a:defRPr/>
            </a:pPr>
            <a:r>
              <a:rPr lang="en-US" sz="2000" dirty="0" smtClean="0"/>
              <a:t>If you spill or come upon a spill of water or coffee, immediately put up a wet floor sign and obtain paper towel to clean up. For larger spills, contact Environmental Services.</a:t>
            </a:r>
          </a:p>
          <a:p>
            <a:pPr>
              <a:spcBef>
                <a:spcPts val="0"/>
              </a:spcBef>
              <a:defRPr/>
            </a:pPr>
            <a:r>
              <a:rPr lang="en-US" sz="2000" dirty="0" smtClean="0"/>
              <a:t>Organize cords and other equipment so that  </a:t>
            </a:r>
          </a:p>
          <a:p>
            <a:pPr marL="0" indent="0">
              <a:spcBef>
                <a:spcPts val="0"/>
              </a:spcBef>
              <a:buFont typeface="Arial" pitchFamily="34" charset="0"/>
              <a:buNone/>
              <a:defRPr/>
            </a:pPr>
            <a:r>
              <a:rPr lang="en-US" sz="2000" dirty="0" smtClean="0"/>
              <a:t>     it does not create a hazard for others. </a:t>
            </a:r>
          </a:p>
          <a:p>
            <a:pPr>
              <a:spcBef>
                <a:spcPts val="0"/>
              </a:spcBef>
              <a:defRPr/>
            </a:pPr>
            <a:r>
              <a:rPr lang="en-US" sz="2000" dirty="0" smtClean="0"/>
              <a:t>When coming in from outdoors use mats to dry footwear</a:t>
            </a:r>
          </a:p>
          <a:p>
            <a:pPr>
              <a:spcBef>
                <a:spcPts val="0"/>
              </a:spcBef>
              <a:defRPr/>
            </a:pPr>
            <a:r>
              <a:rPr lang="en-US" sz="2000" dirty="0" smtClean="0"/>
              <a:t>Keep your eyes open for hazards and promptly report them to your on site supervisor </a:t>
            </a:r>
            <a:endParaRPr lang="en-CA" sz="2000" dirty="0"/>
          </a:p>
        </p:txBody>
      </p:sp>
      <p:pic>
        <p:nvPicPr>
          <p:cNvPr id="297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2525" y="4510088"/>
            <a:ext cx="1003300" cy="108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Personal Protective Equipment (PPE)</a:t>
            </a:r>
            <a:endParaRPr lang="en-CA" altLang="en-US" sz="2800" smtClean="0">
              <a:latin typeface="Myriad Pro" pitchFamily="34" charset="0"/>
              <a:ea typeface="Myriad Pro" pitchFamily="34" charset="0"/>
              <a:cs typeface="Myriad Pro" pitchFamily="34" charset="0"/>
            </a:endParaRPr>
          </a:p>
        </p:txBody>
      </p:sp>
      <p:sp>
        <p:nvSpPr>
          <p:cNvPr id="19459" name="Content Placeholder 2"/>
          <p:cNvSpPr>
            <a:spLocks noGrp="1"/>
          </p:cNvSpPr>
          <p:nvPr>
            <p:ph idx="1"/>
          </p:nvPr>
        </p:nvSpPr>
        <p:spPr>
          <a:xfrm>
            <a:off x="157163" y="1349375"/>
            <a:ext cx="8770937" cy="4881563"/>
          </a:xfrm>
        </p:spPr>
        <p:txBody>
          <a:bodyPr/>
          <a:lstStyle/>
          <a:p>
            <a:pPr marL="0" indent="0">
              <a:buFont typeface="Arial" pitchFamily="34" charset="0"/>
              <a:buNone/>
              <a:defRPr/>
            </a:pPr>
            <a:r>
              <a:rPr lang="en-US" altLang="en-US" sz="2000" dirty="0" smtClean="0"/>
              <a:t>There will be times where hazards exist that require you to use personal protection equipment. For health care workers, PPE would be most commonly used to provide protection against:</a:t>
            </a:r>
          </a:p>
          <a:p>
            <a:pPr>
              <a:defRPr/>
            </a:pPr>
            <a:endParaRPr lang="en-US" altLang="en-US" sz="2000" dirty="0" smtClean="0"/>
          </a:p>
          <a:p>
            <a:pPr>
              <a:defRPr/>
            </a:pPr>
            <a:r>
              <a:rPr lang="en-US" altLang="en-US" sz="2000" b="1" dirty="0" smtClean="0">
                <a:solidFill>
                  <a:schemeClr val="tx2"/>
                </a:solidFill>
              </a:rPr>
              <a:t>X-ray radiation </a:t>
            </a:r>
            <a:r>
              <a:rPr lang="en-US" altLang="en-US" sz="2000" dirty="0" smtClean="0"/>
              <a:t>- a</a:t>
            </a:r>
            <a:r>
              <a:rPr lang="en-US" sz="2000" dirty="0" smtClean="0"/>
              <a:t>ll </a:t>
            </a:r>
            <a:r>
              <a:rPr lang="en-US" sz="2000" dirty="0"/>
              <a:t>workers exposed to x-ray radiation must wear </a:t>
            </a:r>
            <a:r>
              <a:rPr lang="en-US" sz="2000" dirty="0" smtClean="0"/>
              <a:t>a protective lead apron, skirt and collar (0.5mm at 150 </a:t>
            </a:r>
            <a:r>
              <a:rPr lang="en-US" sz="2000" dirty="0" err="1" smtClean="0"/>
              <a:t>kVp</a:t>
            </a:r>
            <a:r>
              <a:rPr lang="en-US" sz="2000" dirty="0" smtClean="0"/>
              <a:t>).Those who </a:t>
            </a:r>
            <a:r>
              <a:rPr lang="en-CA" sz="2000" dirty="0" smtClean="0"/>
              <a:t>restrain/position patients during an x-ray must wear lead mitts (0.5mm). </a:t>
            </a:r>
          </a:p>
          <a:p>
            <a:pPr>
              <a:defRPr/>
            </a:pPr>
            <a:endParaRPr lang="en-US" altLang="en-US" sz="2000" dirty="0" smtClean="0"/>
          </a:p>
          <a:p>
            <a:pPr>
              <a:defRPr/>
            </a:pPr>
            <a:r>
              <a:rPr lang="en-US" altLang="en-US" sz="2000" b="1" dirty="0" smtClean="0">
                <a:solidFill>
                  <a:schemeClr val="tx2"/>
                </a:solidFill>
              </a:rPr>
              <a:t>Potentially infectious agents </a:t>
            </a:r>
            <a:r>
              <a:rPr lang="en-US" altLang="en-US" sz="2000" dirty="0" smtClean="0"/>
              <a:t>(blood, body fluids)- gloves, gowns, masks, protective eyewear and respirators are available for protection </a:t>
            </a:r>
          </a:p>
          <a:p>
            <a:pPr marL="0" indent="0">
              <a:buFont typeface="Arial" pitchFamily="34" charset="0"/>
              <a:buNone/>
              <a:defRPr/>
            </a:pPr>
            <a:r>
              <a:rPr lang="en-US" altLang="en-US" sz="2000" i="1" dirty="0" smtClean="0"/>
              <a:t>     </a:t>
            </a:r>
            <a:r>
              <a:rPr lang="en-US" altLang="en-US" sz="1600" i="1" dirty="0" smtClean="0"/>
              <a:t>(the use of this PPE is discussed under Routine Practices and Additional Precautions) </a:t>
            </a:r>
          </a:p>
          <a:p>
            <a:pPr>
              <a:defRPr/>
            </a:pPr>
            <a:endParaRPr lang="en-US" altLang="en-US" sz="2000" b="1" dirty="0" smtClean="0">
              <a:solidFill>
                <a:schemeClr val="tx2"/>
              </a:solidFill>
            </a:endParaRPr>
          </a:p>
          <a:p>
            <a:pPr>
              <a:defRPr/>
            </a:pPr>
            <a:r>
              <a:rPr lang="en-US" altLang="en-US" sz="2000" b="1" dirty="0" smtClean="0">
                <a:solidFill>
                  <a:schemeClr val="tx2"/>
                </a:solidFill>
              </a:rPr>
              <a:t>Potentially hazardous drugs</a:t>
            </a:r>
            <a:r>
              <a:rPr lang="en-US" altLang="en-US" sz="2000" dirty="0" smtClean="0">
                <a:solidFill>
                  <a:schemeClr val="tx2"/>
                </a:solidFill>
              </a:rPr>
              <a:t>- </a:t>
            </a:r>
            <a:r>
              <a:rPr lang="en-US" altLang="en-US" sz="2000" dirty="0" smtClean="0"/>
              <a:t>required PPE is discussed on next several slides  </a:t>
            </a:r>
          </a:p>
          <a:p>
            <a:pPr>
              <a:defRPr/>
            </a:pPr>
            <a:endParaRPr lang="en-US" alt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Introduction </a:t>
            </a:r>
          </a:p>
        </p:txBody>
      </p:sp>
      <p:sp>
        <p:nvSpPr>
          <p:cNvPr id="12291" name="Rectangle 3"/>
          <p:cNvSpPr>
            <a:spLocks noGrp="1"/>
          </p:cNvSpPr>
          <p:nvPr>
            <p:ph type="body" idx="1"/>
          </p:nvPr>
        </p:nvSpPr>
        <p:spPr>
          <a:xfrm>
            <a:off x="392113" y="1376363"/>
            <a:ext cx="8442325" cy="2063750"/>
          </a:xfrm>
        </p:spPr>
        <p:txBody>
          <a:bodyPr/>
          <a:lstStyle/>
          <a:p>
            <a:pPr algn="ctr">
              <a:buFont typeface="Arial" pitchFamily="34" charset="0"/>
              <a:buNone/>
            </a:pPr>
            <a:r>
              <a:rPr lang="en-US" altLang="en-US" sz="1800" b="1" smtClean="0">
                <a:latin typeface="Myriad Pro" pitchFamily="34" charset="0"/>
                <a:ea typeface="Myriad Pro" pitchFamily="34" charset="0"/>
                <a:cs typeface="Myriad Pro" pitchFamily="34" charset="0"/>
              </a:rPr>
              <a:t>This presentation is designed for clinical students (non-nursing and non- medical students) who are on a placement at KGH as part of their learning experience.</a:t>
            </a:r>
          </a:p>
          <a:p>
            <a:pPr algn="ctr">
              <a:buFont typeface="Arial" pitchFamily="34" charset="0"/>
              <a:buNone/>
            </a:pPr>
            <a:endParaRPr lang="en-US" altLang="en-US" sz="1800" b="1" smtClean="0">
              <a:latin typeface="Myriad Pro" pitchFamily="34" charset="0"/>
              <a:ea typeface="Myriad Pro" pitchFamily="34" charset="0"/>
              <a:cs typeface="Myriad Pro" pitchFamily="34" charset="0"/>
            </a:endParaRPr>
          </a:p>
          <a:p>
            <a:pPr algn="ctr">
              <a:buFont typeface="Arial" pitchFamily="34" charset="0"/>
              <a:buNone/>
            </a:pPr>
            <a:r>
              <a:rPr lang="en-US" altLang="en-US" sz="1800" b="1" smtClean="0">
                <a:latin typeface="Myriad Pro" pitchFamily="34" charset="0"/>
                <a:ea typeface="Myriad Pro" pitchFamily="34" charset="0"/>
                <a:cs typeface="Myriad Pro" pitchFamily="34" charset="0"/>
              </a:rPr>
              <a:t>It will provide you with information to facilitate a safe learning experience  and will ensure you have the right information to respond to safety and emergency related situations. </a:t>
            </a:r>
          </a:p>
        </p:txBody>
      </p:sp>
      <p:sp>
        <p:nvSpPr>
          <p:cNvPr id="12292" name="Text Box 6"/>
          <p:cNvSpPr txBox="1">
            <a:spLocks noChangeArrowheads="1"/>
          </p:cNvSpPr>
          <p:nvPr/>
        </p:nvSpPr>
        <p:spPr bwMode="auto">
          <a:xfrm>
            <a:off x="309563" y="3967163"/>
            <a:ext cx="357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hangingPunct="1"/>
            <a:endParaRPr lang="en-US" altLang="en-US">
              <a:ea typeface="Myriad Pro" pitchFamily="34" charset="0"/>
              <a:cs typeface="Myriad Pro" pitchFamily="34" charset="0"/>
            </a:endParaRPr>
          </a:p>
        </p:txBody>
      </p:sp>
      <p:sp>
        <p:nvSpPr>
          <p:cNvPr id="12293" name="Rectangle 1"/>
          <p:cNvSpPr>
            <a:spLocks noChangeArrowheads="1"/>
          </p:cNvSpPr>
          <p:nvPr/>
        </p:nvSpPr>
        <p:spPr bwMode="auto">
          <a:xfrm>
            <a:off x="3884613" y="3900488"/>
            <a:ext cx="48196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buFont typeface="Arial" pitchFamily="34" charset="0"/>
              <a:buNone/>
            </a:pPr>
            <a:endParaRPr lang="en-US" altLang="en-US" sz="1800" b="1">
              <a:ea typeface="Myriad Pro" pitchFamily="34" charset="0"/>
              <a:cs typeface="Myriad Pro" pitchFamily="34" charset="0"/>
            </a:endParaRPr>
          </a:p>
          <a:p>
            <a:pPr algn="ctr" eaLnBrk="1" hangingPunct="1">
              <a:buFont typeface="Arial" pitchFamily="34" charset="0"/>
              <a:buNone/>
            </a:pPr>
            <a:r>
              <a:rPr lang="en-US" altLang="en-US" sz="1800" b="1">
                <a:ea typeface="Myriad Pro" pitchFamily="34" charset="0"/>
                <a:cs typeface="Myriad Pro" pitchFamily="34" charset="0"/>
              </a:rPr>
              <a:t>Remember… working safely is essential to protecting your own well-being </a:t>
            </a:r>
          </a:p>
          <a:p>
            <a:pPr algn="ctr" eaLnBrk="1" hangingPunct="1">
              <a:buFont typeface="Arial" pitchFamily="34" charset="0"/>
              <a:buNone/>
            </a:pPr>
            <a:r>
              <a:rPr lang="en-US" altLang="en-US" sz="1800" b="1">
                <a:ea typeface="Myriad Pro" pitchFamily="34" charset="0"/>
                <a:cs typeface="Myriad Pro" pitchFamily="34" charset="0"/>
              </a:rPr>
              <a:t>as well as that of your peers, other staff, our patients, and visitors.  </a:t>
            </a:r>
          </a:p>
          <a:p>
            <a:pPr algn="ctr" eaLnBrk="1" hangingPunct="1"/>
            <a:endParaRPr lang="en-US" altLang="en-US" sz="1800" b="1">
              <a:ea typeface="Myriad Pro" pitchFamily="34" charset="0"/>
              <a:cs typeface="Myriad Pro" pitchFamily="34" charset="0"/>
            </a:endParaRPr>
          </a:p>
        </p:txBody>
      </p:sp>
      <p:pic>
        <p:nvPicPr>
          <p:cNvPr id="1229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3805238"/>
            <a:ext cx="2916238"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Radiation (X-Ray) Safety   </a:t>
            </a:r>
            <a:endParaRPr lang="en-CA" altLang="en-US" sz="2800" smtClean="0">
              <a:latin typeface="Myriad Pro" pitchFamily="34" charset="0"/>
              <a:ea typeface="Myriad Pro" pitchFamily="34" charset="0"/>
              <a:cs typeface="Myriad Pro" pitchFamily="34" charset="0"/>
            </a:endParaRPr>
          </a:p>
        </p:txBody>
      </p:sp>
      <p:sp>
        <p:nvSpPr>
          <p:cNvPr id="31747" name="Content Placeholder 2"/>
          <p:cNvSpPr>
            <a:spLocks noGrp="1"/>
          </p:cNvSpPr>
          <p:nvPr>
            <p:ph idx="1"/>
          </p:nvPr>
        </p:nvSpPr>
        <p:spPr>
          <a:xfrm>
            <a:off x="209550" y="1274763"/>
            <a:ext cx="6605588" cy="4881562"/>
          </a:xfrm>
        </p:spPr>
        <p:txBody>
          <a:bodyPr/>
          <a:lstStyle/>
          <a:p>
            <a:endParaRPr lang="en-CA" altLang="en-US" sz="1600" dirty="0" smtClean="0">
              <a:latin typeface="Myriad Pro" pitchFamily="34" charset="0"/>
              <a:ea typeface="Myriad Pro" pitchFamily="34" charset="0"/>
              <a:cs typeface="Myriad Pro" pitchFamily="34" charset="0"/>
            </a:endParaRPr>
          </a:p>
          <a:p>
            <a:r>
              <a:rPr lang="en-US" altLang="en-US" sz="2000" dirty="0" smtClean="0">
                <a:latin typeface="Myriad Pro" pitchFamily="34" charset="0"/>
                <a:ea typeface="Myriad Pro" pitchFamily="34" charset="0"/>
                <a:cs typeface="Myriad Pro" pitchFamily="34" charset="0"/>
              </a:rPr>
              <a:t>Outcomes associated </a:t>
            </a:r>
            <a:r>
              <a:rPr lang="en-US" altLang="en-US" sz="2000" dirty="0" smtClean="0">
                <a:latin typeface="Myriad Pro" pitchFamily="34" charset="0"/>
                <a:ea typeface="Myriad Pro" pitchFamily="34" charset="0"/>
                <a:cs typeface="Myriad Pro" pitchFamily="34" charset="0"/>
              </a:rPr>
              <a:t>with </a:t>
            </a:r>
            <a:r>
              <a:rPr lang="en-US" altLang="en-US" sz="2000" dirty="0" smtClean="0">
                <a:latin typeface="Myriad Pro" pitchFamily="34" charset="0"/>
                <a:ea typeface="Myriad Pro" pitchFamily="34" charset="0"/>
                <a:cs typeface="Myriad Pro" pitchFamily="34" charset="0"/>
              </a:rPr>
              <a:t>radiation exposure </a:t>
            </a:r>
            <a:r>
              <a:rPr lang="en-US" altLang="en-US" sz="2000" dirty="0" smtClean="0">
                <a:latin typeface="Myriad Pro" pitchFamily="34" charset="0"/>
                <a:ea typeface="Myriad Pro" pitchFamily="34" charset="0"/>
                <a:cs typeface="Myriad Pro" pitchFamily="34" charset="0"/>
              </a:rPr>
              <a:t>can include changes in cells (cancer), genetic changes, skin erythema and cataracts to name a few. </a:t>
            </a:r>
          </a:p>
          <a:p>
            <a:endParaRPr lang="en-US" altLang="en-US" sz="2000" dirty="0" smtClean="0">
              <a:latin typeface="Myriad Pro" pitchFamily="34" charset="0"/>
              <a:ea typeface="Myriad Pro" pitchFamily="34" charset="0"/>
              <a:cs typeface="Myriad Pro" pitchFamily="34" charset="0"/>
            </a:endParaRPr>
          </a:p>
          <a:p>
            <a:r>
              <a:rPr lang="en-US" altLang="en-US" sz="2000" dirty="0" smtClean="0">
                <a:latin typeface="Myriad Pro" pitchFamily="34" charset="0"/>
                <a:ea typeface="Myriad Pro" pitchFamily="34" charset="0"/>
                <a:cs typeface="Myriad Pro" pitchFamily="34" charset="0"/>
              </a:rPr>
              <a:t>Due to the hazards associated with certain forms of radiation, its important to be aware of areas that are restricted and PPE that is required. </a:t>
            </a:r>
          </a:p>
          <a:p>
            <a:endParaRPr lang="en-US" altLang="en-US" sz="2000" dirty="0" smtClean="0">
              <a:latin typeface="Myriad Pro" pitchFamily="34" charset="0"/>
              <a:ea typeface="Myriad Pro" pitchFamily="34" charset="0"/>
              <a:cs typeface="Myriad Pro" pitchFamily="34" charset="0"/>
            </a:endParaRPr>
          </a:p>
          <a:p>
            <a:r>
              <a:rPr lang="en-US" altLang="en-US" sz="2000" dirty="0" smtClean="0">
                <a:latin typeface="Myriad Pro" pitchFamily="34" charset="0"/>
                <a:ea typeface="Myriad Pro" pitchFamily="34" charset="0"/>
                <a:cs typeface="Myriad Pro" pitchFamily="34" charset="0"/>
              </a:rPr>
              <a:t>Always pay attention to signage</a:t>
            </a:r>
          </a:p>
          <a:p>
            <a:endParaRPr lang="en-US" altLang="en-US" sz="2000" dirty="0" smtClean="0">
              <a:latin typeface="Myriad Pro" pitchFamily="34" charset="0"/>
              <a:ea typeface="Myriad Pro" pitchFamily="34" charset="0"/>
              <a:cs typeface="Myriad Pro" pitchFamily="34" charset="0"/>
            </a:endParaRPr>
          </a:p>
          <a:p>
            <a:r>
              <a:rPr lang="en-US" altLang="en-US" sz="2000" dirty="0" smtClean="0">
                <a:latin typeface="Myriad Pro" pitchFamily="34" charset="0"/>
                <a:ea typeface="Myriad Pro" pitchFamily="34" charset="0"/>
                <a:cs typeface="Myriad Pro" pitchFamily="34" charset="0"/>
              </a:rPr>
              <a:t>Workers who may be regularly exposed to radiation as part of their work will be required to complete additional radiation training</a:t>
            </a:r>
            <a:endParaRPr lang="en-CA" altLang="en-US" sz="2000" u="sng" dirty="0" smtClean="0">
              <a:latin typeface="Myriad Pro" pitchFamily="34" charset="0"/>
              <a:ea typeface="Myriad Pro" pitchFamily="34" charset="0"/>
              <a:cs typeface="Myriad Pro" pitchFamily="34" charset="0"/>
            </a:endParaRPr>
          </a:p>
        </p:txBody>
      </p:sp>
      <p:pic>
        <p:nvPicPr>
          <p:cNvPr id="31748" name="Picture 4" descr="Radiation Protection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5036" y="1254125"/>
            <a:ext cx="2323852"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4433888" y="4478338"/>
            <a:ext cx="26543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ChangeArrowheads="1"/>
          </p:cNvSpPr>
          <p:nvPr/>
        </p:nvSpPr>
        <p:spPr bwMode="auto">
          <a:xfrm>
            <a:off x="204788" y="446088"/>
            <a:ext cx="7983537"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eaLnBrk="0" hangingPunct="0">
              <a:defRPr sz="2400">
                <a:solidFill>
                  <a:schemeClr val="tx1"/>
                </a:solidFill>
                <a:latin typeface="Tahoma" pitchFamily="34" charset="0"/>
              </a:defRPr>
            </a:lvl2pPr>
            <a:lvl3pPr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defRPr/>
            </a:pPr>
            <a:endParaRPr lang="en-US" altLang="en-US" sz="3200" b="1" dirty="0" smtClean="0">
              <a:latin typeface="Times New Roman" pitchFamily="18" charset="0"/>
              <a:cs typeface="Times New Roman" pitchFamily="18" charset="0"/>
            </a:endParaRPr>
          </a:p>
          <a:p>
            <a:pPr algn="ctr" eaLnBrk="1" hangingPunct="1">
              <a:defRPr/>
            </a:pPr>
            <a:endParaRPr lang="en-US" altLang="en-US" sz="1800" b="1" dirty="0" smtClean="0">
              <a:latin typeface="Myriad Pro"/>
              <a:cs typeface="Times New Roman" pitchFamily="18" charset="0"/>
            </a:endParaRPr>
          </a:p>
          <a:p>
            <a:pPr eaLnBrk="1" hangingPunct="1">
              <a:defRPr/>
            </a:pPr>
            <a:r>
              <a:rPr lang="en-US" altLang="en-US" sz="1800" dirty="0" smtClean="0">
                <a:latin typeface="Myriad Pro"/>
                <a:cs typeface="Times New Roman" pitchFamily="18" charset="0"/>
              </a:rPr>
              <a:t>Those individuals designated as ‘</a:t>
            </a:r>
            <a:r>
              <a:rPr lang="en-US" altLang="en-US" sz="1800" i="1" dirty="0" smtClean="0">
                <a:latin typeface="Myriad Pro"/>
                <a:cs typeface="Times New Roman" pitchFamily="18" charset="0"/>
              </a:rPr>
              <a:t>x-ray workers</a:t>
            </a:r>
            <a:r>
              <a:rPr lang="en-US" altLang="en-US" sz="1800" dirty="0" smtClean="0">
                <a:latin typeface="Myriad Pro"/>
                <a:cs typeface="Times New Roman" pitchFamily="18" charset="0"/>
              </a:rPr>
              <a:t>’ are required to wear dosimeter badges called TLDs (thermoluminescent dosimeters) to measure and monitor exposure levels.</a:t>
            </a:r>
          </a:p>
          <a:p>
            <a:pPr eaLnBrk="1" hangingPunct="1">
              <a:defRPr/>
            </a:pPr>
            <a:endParaRPr lang="en-US" altLang="en-US" sz="1800" dirty="0" smtClean="0">
              <a:latin typeface="Myriad Pro"/>
              <a:cs typeface="Times New Roman" pitchFamily="18" charset="0"/>
            </a:endParaRPr>
          </a:p>
          <a:p>
            <a:pPr eaLnBrk="1" hangingPunct="1">
              <a:defRPr/>
            </a:pPr>
            <a:r>
              <a:rPr lang="en-US" altLang="en-US" sz="1800" dirty="0" smtClean="0">
                <a:latin typeface="Myriad Pro"/>
                <a:cs typeface="Times New Roman" pitchFamily="18" charset="0"/>
              </a:rPr>
              <a:t>The badges measure exposure levels to ensure they are within the established safe exposure limits. Levels of exposure for </a:t>
            </a:r>
            <a:r>
              <a:rPr lang="en-US" altLang="en-US" sz="1800" u="sng" dirty="0" smtClean="0">
                <a:latin typeface="Myriad Pro"/>
                <a:cs typeface="Times New Roman" pitchFamily="18" charset="0"/>
              </a:rPr>
              <a:t>pregnant workers </a:t>
            </a:r>
            <a:r>
              <a:rPr lang="en-US" altLang="en-US" sz="1800" dirty="0" smtClean="0">
                <a:latin typeface="Myriad Pro"/>
                <a:cs typeface="Times New Roman" pitchFamily="18" charset="0"/>
              </a:rPr>
              <a:t>are set at much lower limits.   </a:t>
            </a:r>
          </a:p>
          <a:p>
            <a:pPr eaLnBrk="1" hangingPunct="1">
              <a:defRPr/>
            </a:pPr>
            <a:endParaRPr lang="en-US" altLang="en-US" sz="1800" dirty="0" smtClean="0">
              <a:latin typeface="Myriad Pro"/>
              <a:cs typeface="Times New Roman" pitchFamily="18" charset="0"/>
            </a:endParaRPr>
          </a:p>
          <a:p>
            <a:pPr eaLnBrk="1" hangingPunct="1">
              <a:defRPr/>
            </a:pPr>
            <a:r>
              <a:rPr lang="en-US" altLang="en-US" sz="1800" dirty="0" smtClean="0">
                <a:latin typeface="Myriad Pro"/>
                <a:cs typeface="Times New Roman" pitchFamily="18" charset="0"/>
              </a:rPr>
              <a:t>Personal protective equipment required for those who regularly work with radiation include a variety of items that provide lead shielding such as: </a:t>
            </a:r>
          </a:p>
          <a:p>
            <a:pPr eaLnBrk="1" hangingPunct="1">
              <a:defRPr/>
            </a:pPr>
            <a:endParaRPr lang="en-US" altLang="en-US" sz="1800" dirty="0" smtClean="0">
              <a:latin typeface="Myriad Pro"/>
              <a:cs typeface="Times New Roman" pitchFamily="18" charset="0"/>
            </a:endParaRPr>
          </a:p>
          <a:p>
            <a:pPr marL="742950" lvl="1" indent="-285750" eaLnBrk="1" hangingPunct="1">
              <a:buFont typeface="Arial" panose="020B0604020202020204" pitchFamily="34" charset="0"/>
              <a:buChar char="•"/>
              <a:defRPr/>
            </a:pPr>
            <a:r>
              <a:rPr lang="en-US" altLang="en-US" sz="1800" dirty="0" smtClean="0">
                <a:solidFill>
                  <a:schemeClr val="tx2"/>
                </a:solidFill>
                <a:latin typeface="Myriad Pro"/>
                <a:cs typeface="Times New Roman" pitchFamily="18" charset="0"/>
              </a:rPr>
              <a:t>Lead aprons</a:t>
            </a:r>
          </a:p>
          <a:p>
            <a:pPr marL="742950" lvl="1" indent="-285750" eaLnBrk="1" hangingPunct="1">
              <a:buFont typeface="Arial" panose="020B0604020202020204" pitchFamily="34" charset="0"/>
              <a:buChar char="•"/>
              <a:defRPr/>
            </a:pPr>
            <a:r>
              <a:rPr lang="en-US" altLang="en-US" sz="1800" dirty="0" smtClean="0">
                <a:solidFill>
                  <a:schemeClr val="tx2"/>
                </a:solidFill>
                <a:latin typeface="Myriad Pro"/>
                <a:cs typeface="Times New Roman" pitchFamily="18" charset="0"/>
              </a:rPr>
              <a:t>Lead thyroid collars </a:t>
            </a:r>
          </a:p>
          <a:p>
            <a:pPr marL="742950" lvl="1" indent="-285750" eaLnBrk="1" hangingPunct="1">
              <a:buFont typeface="Arial" panose="020B0604020202020204" pitchFamily="34" charset="0"/>
              <a:buChar char="•"/>
              <a:defRPr/>
            </a:pPr>
            <a:r>
              <a:rPr lang="en-US" altLang="en-US" sz="1800" dirty="0" smtClean="0">
                <a:solidFill>
                  <a:schemeClr val="tx2"/>
                </a:solidFill>
                <a:latin typeface="Myriad Pro"/>
                <a:cs typeface="Times New Roman" pitchFamily="18" charset="0"/>
              </a:rPr>
              <a:t>Lead gloves </a:t>
            </a:r>
          </a:p>
          <a:p>
            <a:pPr marL="742950" lvl="1" indent="-285750" eaLnBrk="1" hangingPunct="1">
              <a:buFont typeface="Arial" panose="020B0604020202020204" pitchFamily="34" charset="0"/>
              <a:buChar char="•"/>
              <a:defRPr/>
            </a:pPr>
            <a:endParaRPr lang="en-US" altLang="en-US" sz="1800" dirty="0" smtClean="0">
              <a:latin typeface="Myriad Pro"/>
              <a:cs typeface="Times New Roman" pitchFamily="18" charset="0"/>
            </a:endParaRPr>
          </a:p>
          <a:p>
            <a:pPr marL="0" lvl="1" eaLnBrk="1" hangingPunct="1">
              <a:defRPr/>
            </a:pPr>
            <a:r>
              <a:rPr lang="en-US" altLang="en-US" sz="1800" dirty="0" smtClean="0">
                <a:latin typeface="Myriad Pro"/>
              </a:rPr>
              <a:t>Additionally, </a:t>
            </a:r>
            <a:r>
              <a:rPr lang="en-CA" altLang="en-US" sz="1800" dirty="0" smtClean="0">
                <a:latin typeface="Myriad Pro"/>
              </a:rPr>
              <a:t>mobile screens that contain lead are used in some </a:t>
            </a:r>
          </a:p>
          <a:p>
            <a:pPr marL="0" lvl="1" eaLnBrk="1" hangingPunct="1">
              <a:defRPr/>
            </a:pPr>
            <a:r>
              <a:rPr lang="en-CA" altLang="en-US" sz="1800" dirty="0" smtClean="0">
                <a:latin typeface="Myriad Pro"/>
              </a:rPr>
              <a:t>areas in some areas  (e.g. cardiovascular lab) for additional protection</a:t>
            </a:r>
            <a:endParaRPr lang="en-US" altLang="en-US" sz="1800" dirty="0" smtClean="0">
              <a:latin typeface="Myriad Pro"/>
            </a:endParaRPr>
          </a:p>
        </p:txBody>
      </p:sp>
      <p:sp>
        <p:nvSpPr>
          <p:cNvPr id="32771" name="TextBox 2"/>
          <p:cNvSpPr txBox="1">
            <a:spLocks noChangeArrowheads="1"/>
          </p:cNvSpPr>
          <p:nvPr/>
        </p:nvSpPr>
        <p:spPr bwMode="auto">
          <a:xfrm>
            <a:off x="265113" y="323850"/>
            <a:ext cx="55610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2800">
                <a:solidFill>
                  <a:schemeClr val="bg1"/>
                </a:solidFill>
                <a:ea typeface="Myriad Pro" pitchFamily="34" charset="0"/>
                <a:cs typeface="Myriad Pro" pitchFamily="34" charset="0"/>
              </a:rPr>
              <a:t>Radiation Exposure &amp; PPE  </a:t>
            </a:r>
            <a:endParaRPr lang="en-CA" altLang="en-US" sz="2800">
              <a:solidFill>
                <a:schemeClr val="bg1"/>
              </a:solidFill>
              <a:ea typeface="Myriad Pro" pitchFamily="34" charset="0"/>
              <a:cs typeface="Myriad Pro" pitchFamily="34" charset="0"/>
            </a:endParaRPr>
          </a:p>
        </p:txBody>
      </p:sp>
      <p:sp>
        <p:nvSpPr>
          <p:cNvPr id="32772" name="AutoShape 4" descr="Image result for lead gloves"/>
          <p:cNvSpPr>
            <a:spLocks noChangeAspect="1" noChangeArrowheads="1"/>
          </p:cNvSpPr>
          <p:nvPr/>
        </p:nvSpPr>
        <p:spPr bwMode="auto">
          <a:xfrm>
            <a:off x="176213" y="-411163"/>
            <a:ext cx="1343025"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spTree>
  </p:cSld>
  <p:clrMapOvr>
    <a:masterClrMapping/>
  </p:clrMapOvr>
  <p:transition>
    <p:spli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p:nvPr>
        </p:nvSpPr>
        <p:spPr>
          <a:xfrm>
            <a:off x="309563" y="285750"/>
            <a:ext cx="6143625" cy="738188"/>
          </a:xfrm>
        </p:spPr>
        <p:txBody>
          <a:bodyPr/>
          <a:lstStyle/>
          <a:p>
            <a:r>
              <a:rPr lang="en-US" altLang="en-US" sz="2800" smtClean="0">
                <a:latin typeface="Myriad Pro" pitchFamily="34" charset="0"/>
                <a:ea typeface="Myriad Pro" pitchFamily="34" charset="0"/>
                <a:cs typeface="Myriad Pro" pitchFamily="34" charset="0"/>
              </a:rPr>
              <a:t>PPE &amp; Hazardous Drugs </a:t>
            </a:r>
          </a:p>
        </p:txBody>
      </p:sp>
      <p:sp>
        <p:nvSpPr>
          <p:cNvPr id="29699" name="Rectangle 3"/>
          <p:cNvSpPr>
            <a:spLocks noGrp="1"/>
          </p:cNvSpPr>
          <p:nvPr>
            <p:ph type="body" idx="1"/>
          </p:nvPr>
        </p:nvSpPr>
        <p:spPr>
          <a:xfrm>
            <a:off x="161925" y="1208088"/>
            <a:ext cx="8512175" cy="5013325"/>
          </a:xfrm>
        </p:spPr>
        <p:txBody>
          <a:bodyPr/>
          <a:lstStyle/>
          <a:p>
            <a:pPr marL="0" indent="0" algn="ctr">
              <a:lnSpc>
                <a:spcPct val="90000"/>
              </a:lnSpc>
              <a:buFont typeface="Arial" pitchFamily="34" charset="0"/>
              <a:buNone/>
              <a:defRPr/>
            </a:pPr>
            <a:r>
              <a:rPr lang="en-US" altLang="en-US" sz="2000" dirty="0" smtClean="0"/>
              <a:t>Hazardous Drugs can lead to genetic mutation, cancer, and reproductive   dysfunction, therefore special handling procedures and PPE are required.</a:t>
            </a:r>
          </a:p>
          <a:p>
            <a:pPr marL="0" indent="0" algn="ctr">
              <a:lnSpc>
                <a:spcPct val="90000"/>
              </a:lnSpc>
              <a:buFont typeface="Arial" pitchFamily="34" charset="0"/>
              <a:buNone/>
              <a:defRPr/>
            </a:pPr>
            <a:endParaRPr lang="en-US" altLang="en-US" sz="2000" dirty="0" smtClean="0"/>
          </a:p>
          <a:p>
            <a:pPr marL="0" indent="0" algn="ctr">
              <a:lnSpc>
                <a:spcPct val="90000"/>
              </a:lnSpc>
              <a:buFont typeface="Arial" pitchFamily="34" charset="0"/>
              <a:buNone/>
              <a:defRPr/>
            </a:pPr>
            <a:r>
              <a:rPr lang="en-US" altLang="en-US" sz="2000" b="1" dirty="0" smtClean="0">
                <a:solidFill>
                  <a:schemeClr val="tx2"/>
                </a:solidFill>
              </a:rPr>
              <a:t>Students who are pregnant, breastfeeding or actively trying to conceive should not have contact with hazardous drugs</a:t>
            </a:r>
          </a:p>
          <a:p>
            <a:pPr marL="0" indent="0" algn="ctr">
              <a:lnSpc>
                <a:spcPct val="90000"/>
              </a:lnSpc>
              <a:buFont typeface="Arial" pitchFamily="34" charset="0"/>
              <a:buNone/>
              <a:defRPr/>
            </a:pPr>
            <a:endParaRPr lang="en-US" altLang="en-US" sz="2000" b="1" dirty="0">
              <a:solidFill>
                <a:schemeClr val="tx2"/>
              </a:solidFill>
            </a:endParaRPr>
          </a:p>
          <a:p>
            <a:pPr marL="0" indent="0">
              <a:lnSpc>
                <a:spcPct val="90000"/>
              </a:lnSpc>
              <a:buFont typeface="Arial" pitchFamily="34" charset="0"/>
              <a:buNone/>
              <a:defRPr/>
            </a:pPr>
            <a:r>
              <a:rPr lang="en-US" altLang="en-US" sz="2000" dirty="0" smtClean="0"/>
              <a:t>Special handling precautions  are required for  some classes of hazardous drugs. These precautions are required when handling the drug and in the following situations: </a:t>
            </a:r>
          </a:p>
          <a:p>
            <a:pPr marL="0" indent="0" algn="ctr">
              <a:lnSpc>
                <a:spcPct val="90000"/>
              </a:lnSpc>
              <a:buFont typeface="Arial" pitchFamily="34" charset="0"/>
              <a:buNone/>
              <a:defRPr/>
            </a:pPr>
            <a:endParaRPr lang="en-US" altLang="en-US" sz="1600" dirty="0" smtClean="0"/>
          </a:p>
          <a:p>
            <a:pPr>
              <a:lnSpc>
                <a:spcPct val="90000"/>
              </a:lnSpc>
              <a:buFont typeface="Wingdings" panose="05000000000000000000" pitchFamily="2" charset="2"/>
              <a:buChar char="q"/>
              <a:defRPr/>
            </a:pPr>
            <a:r>
              <a:rPr lang="en-US" altLang="en-US" sz="2000" dirty="0" smtClean="0"/>
              <a:t>Contact with blood/body fluids if within 7 days after drug administration;</a:t>
            </a:r>
          </a:p>
          <a:p>
            <a:pPr>
              <a:lnSpc>
                <a:spcPct val="90000"/>
              </a:lnSpc>
              <a:buFont typeface="Wingdings" panose="05000000000000000000" pitchFamily="2" charset="2"/>
              <a:buChar char="q"/>
              <a:defRPr/>
            </a:pPr>
            <a:endParaRPr lang="en-US" altLang="en-US" sz="2000" dirty="0" smtClean="0"/>
          </a:p>
          <a:p>
            <a:pPr>
              <a:lnSpc>
                <a:spcPct val="90000"/>
              </a:lnSpc>
              <a:buFont typeface="Wingdings" panose="05000000000000000000" pitchFamily="2" charset="2"/>
              <a:buChar char="q"/>
              <a:defRPr/>
            </a:pPr>
            <a:r>
              <a:rPr lang="en-US" altLang="en-US" sz="2000" dirty="0" smtClean="0"/>
              <a:t>Equipment that has been used by the patient during this time (e.g. bedpans urinals, linens);</a:t>
            </a:r>
          </a:p>
          <a:p>
            <a:pPr>
              <a:lnSpc>
                <a:spcPct val="90000"/>
              </a:lnSpc>
              <a:buFont typeface="Wingdings" panose="05000000000000000000" pitchFamily="2" charset="2"/>
              <a:buChar char="q"/>
              <a:defRPr/>
            </a:pPr>
            <a:endParaRPr lang="en-US" altLang="en-US" sz="2000" dirty="0" smtClean="0"/>
          </a:p>
          <a:p>
            <a:pPr>
              <a:lnSpc>
                <a:spcPct val="90000"/>
              </a:lnSpc>
              <a:buFont typeface="Wingdings" panose="05000000000000000000" pitchFamily="2" charset="2"/>
              <a:buChar char="q"/>
              <a:defRPr/>
            </a:pPr>
            <a:r>
              <a:rPr lang="en-US" altLang="en-US" sz="2000" dirty="0" smtClean="0"/>
              <a:t>During spill clean up   </a:t>
            </a:r>
          </a:p>
          <a:p>
            <a:pPr marL="0" indent="0" algn="ctr">
              <a:lnSpc>
                <a:spcPct val="90000"/>
              </a:lnSpc>
              <a:buFont typeface="Arial" pitchFamily="34" charset="0"/>
              <a:buNone/>
              <a:defRPr/>
            </a:pPr>
            <a:endParaRPr lang="en-US" altLang="en-US" sz="2000" b="1" dirty="0">
              <a:solidFill>
                <a:schemeClr val="tx2"/>
              </a:solidFill>
            </a:endParaRPr>
          </a:p>
          <a:p>
            <a:pPr marL="0" indent="0" algn="ctr">
              <a:lnSpc>
                <a:spcPct val="90000"/>
              </a:lnSpc>
              <a:buFont typeface="Arial" pitchFamily="34" charset="0"/>
              <a:buNone/>
              <a:defRPr/>
            </a:pPr>
            <a:endParaRPr lang="en-US" altLang="en-US" sz="2800" b="1" dirty="0" smtClean="0">
              <a:solidFill>
                <a:schemeClr val="tx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PPE for Hazardous Drugs  </a:t>
            </a:r>
            <a:endParaRPr lang="en-CA" altLang="en-US" sz="2800" smtClean="0">
              <a:latin typeface="Myriad Pro" pitchFamily="34" charset="0"/>
              <a:ea typeface="Myriad Pro" pitchFamily="34" charset="0"/>
              <a:cs typeface="Myriad Pro" pitchFamily="34" charset="0"/>
            </a:endParaRPr>
          </a:p>
        </p:txBody>
      </p:sp>
      <p:sp>
        <p:nvSpPr>
          <p:cNvPr id="22531" name="Content Placeholder 2"/>
          <p:cNvSpPr>
            <a:spLocks noGrp="1"/>
          </p:cNvSpPr>
          <p:nvPr>
            <p:ph idx="1"/>
          </p:nvPr>
        </p:nvSpPr>
        <p:spPr>
          <a:xfrm>
            <a:off x="309563" y="1349375"/>
            <a:ext cx="8215312" cy="4881563"/>
          </a:xfrm>
        </p:spPr>
        <p:txBody>
          <a:bodyPr/>
          <a:lstStyle/>
          <a:p>
            <a:pPr>
              <a:defRPr/>
            </a:pPr>
            <a:r>
              <a:rPr lang="en-US" altLang="en-US" sz="2000" b="1" dirty="0" smtClean="0">
                <a:solidFill>
                  <a:schemeClr val="tx2"/>
                </a:solidFill>
              </a:rPr>
              <a:t>Gloves</a:t>
            </a:r>
            <a:r>
              <a:rPr lang="en-US" altLang="en-US" sz="2000" dirty="0" smtClean="0"/>
              <a:t> are disposable powder-free nitrile and have a </a:t>
            </a:r>
            <a:r>
              <a:rPr lang="en-US" altLang="en-US" sz="2000" u="sng" dirty="0" smtClean="0"/>
              <a:t>maximum</a:t>
            </a:r>
            <a:r>
              <a:rPr lang="en-US" altLang="en-US" sz="2000" dirty="0" smtClean="0"/>
              <a:t> </a:t>
            </a:r>
            <a:r>
              <a:rPr lang="en-US" altLang="en-US" sz="2000" u="sng" dirty="0" smtClean="0"/>
              <a:t>wear time of 30 minutes. </a:t>
            </a:r>
            <a:r>
              <a:rPr lang="en-US" altLang="en-US" sz="2000" dirty="0" smtClean="0"/>
              <a:t>Gloves must be changed if torn or contaminated and hands must be washed before and after wearing gloves.  </a:t>
            </a:r>
          </a:p>
          <a:p>
            <a:pPr>
              <a:defRPr/>
            </a:pPr>
            <a:endParaRPr lang="en-CA" altLang="en-US" sz="2000" dirty="0" smtClean="0"/>
          </a:p>
          <a:p>
            <a:pPr>
              <a:defRPr/>
            </a:pPr>
            <a:r>
              <a:rPr lang="en-US" altLang="en-US" sz="2000" b="1" dirty="0" smtClean="0">
                <a:solidFill>
                  <a:schemeClr val="tx2"/>
                </a:solidFill>
              </a:rPr>
              <a:t>Gowns</a:t>
            </a:r>
            <a:r>
              <a:rPr lang="en-US" altLang="en-US" sz="2000" dirty="0" smtClean="0"/>
              <a:t> are made of disposable, lint-free, low-permeable fabric and have a solid front, long-sleeves, and a tight cuff. They have no seams or closures at the front and have a </a:t>
            </a:r>
            <a:r>
              <a:rPr lang="en-US" altLang="en-US" sz="2000" u="sng" dirty="0" smtClean="0"/>
              <a:t>maximum continuous wear time of 3.5 hours</a:t>
            </a:r>
            <a:r>
              <a:rPr lang="en-US" altLang="en-US" sz="2000" dirty="0" smtClean="0"/>
              <a:t>.</a:t>
            </a:r>
          </a:p>
          <a:p>
            <a:pPr>
              <a:defRPr/>
            </a:pPr>
            <a:endParaRPr lang="en-CA" altLang="en-US" sz="2000" dirty="0" smtClean="0"/>
          </a:p>
          <a:p>
            <a:pPr>
              <a:defRPr/>
            </a:pPr>
            <a:r>
              <a:rPr lang="en-US" altLang="en-US" sz="2000" b="1" dirty="0" smtClean="0">
                <a:solidFill>
                  <a:schemeClr val="tx2"/>
                </a:solidFill>
              </a:rPr>
              <a:t>Facial Protection: </a:t>
            </a:r>
            <a:r>
              <a:rPr lang="en-US" altLang="en-US" sz="2000" dirty="0" smtClean="0"/>
              <a:t>Goggles or face shields are to be worn if there is a risk of splash/spray. A face shield  offers the best protection. Eye glasses alone </a:t>
            </a:r>
            <a:r>
              <a:rPr lang="en-US" altLang="en-US" sz="2000" u="sng" dirty="0" smtClean="0"/>
              <a:t>DO NOT</a:t>
            </a:r>
            <a:r>
              <a:rPr lang="en-US" altLang="en-US" sz="2000" dirty="0" smtClean="0"/>
              <a:t> provide adequate coverage. Certain procedures require facial protection (see chart)</a:t>
            </a:r>
            <a:endParaRPr lang="en-CA" altLang="en-US" sz="2000" dirty="0" smtClean="0"/>
          </a:p>
          <a:p>
            <a:pPr marL="0" indent="0">
              <a:buFont typeface="Arial" pitchFamily="34" charset="0"/>
              <a:buNone/>
              <a:defRPr/>
            </a:pPr>
            <a:r>
              <a:rPr lang="en-US" altLang="en-US" dirty="0" smtClean="0"/>
              <a:t> </a:t>
            </a:r>
            <a:endParaRPr lang="en-CA" alt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PPE for Hazardous Drugs  </a:t>
            </a:r>
            <a:endParaRPr lang="en-CA" altLang="en-US" sz="28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444625"/>
            <a:ext cx="8215312" cy="4881563"/>
          </a:xfrm>
        </p:spPr>
        <p:txBody>
          <a:bodyPr/>
          <a:lstStyle/>
          <a:p>
            <a:pPr>
              <a:defRPr/>
            </a:pPr>
            <a:r>
              <a:rPr lang="en-US" sz="2000" b="1" dirty="0" smtClean="0">
                <a:solidFill>
                  <a:schemeClr val="tx2"/>
                </a:solidFill>
              </a:rPr>
              <a:t>Respiratory </a:t>
            </a:r>
            <a:r>
              <a:rPr lang="en-US" sz="2000" b="1" dirty="0">
                <a:solidFill>
                  <a:schemeClr val="tx2"/>
                </a:solidFill>
              </a:rPr>
              <a:t>Protection </a:t>
            </a:r>
            <a:r>
              <a:rPr lang="en-US" sz="2000" dirty="0" smtClean="0"/>
              <a:t>(N95 </a:t>
            </a:r>
            <a:r>
              <a:rPr lang="en-US" sz="2000" dirty="0" smtClean="0"/>
              <a:t>Respirator) </a:t>
            </a:r>
            <a:r>
              <a:rPr lang="en-US" sz="2000" u="sng" dirty="0" smtClean="0"/>
              <a:t>DOES </a:t>
            </a:r>
            <a:r>
              <a:rPr lang="en-US" sz="2000" u="sng" dirty="0"/>
              <a:t>NOT</a:t>
            </a:r>
            <a:r>
              <a:rPr lang="en-US" sz="2000" dirty="0"/>
              <a:t> provide splash </a:t>
            </a:r>
            <a:r>
              <a:rPr lang="en-US" sz="2000" dirty="0" smtClean="0"/>
              <a:t>protection but protects you against breathing in aerosolized hazardous drugs. </a:t>
            </a:r>
          </a:p>
          <a:p>
            <a:pPr>
              <a:defRPr/>
            </a:pPr>
            <a:r>
              <a:rPr lang="en-US" sz="2000" dirty="0" smtClean="0"/>
              <a:t>N95s must always be worn </a:t>
            </a:r>
            <a:r>
              <a:rPr lang="en-US" sz="2000" dirty="0"/>
              <a:t>with eye protection (goggles)</a:t>
            </a:r>
            <a:endParaRPr lang="en-CA" sz="2000" dirty="0"/>
          </a:p>
          <a:p>
            <a:pPr>
              <a:defRPr/>
            </a:pPr>
            <a:r>
              <a:rPr lang="en-US" sz="2000" dirty="0" smtClean="0"/>
              <a:t>Do </a:t>
            </a:r>
            <a:r>
              <a:rPr lang="en-US" sz="2000" dirty="0"/>
              <a:t>not wear the N95 that is found in the spill kit – use the one you have been fit tested for.</a:t>
            </a:r>
            <a:endParaRPr lang="en-CA" sz="2000" dirty="0"/>
          </a:p>
          <a:p>
            <a:pPr>
              <a:spcBef>
                <a:spcPts val="0"/>
              </a:spcBef>
              <a:defRPr/>
            </a:pPr>
            <a:r>
              <a:rPr lang="en-US" sz="2000" dirty="0" smtClean="0"/>
              <a:t>N95 </a:t>
            </a:r>
            <a:r>
              <a:rPr lang="en-US" sz="2000" dirty="0"/>
              <a:t>masks must be worn </a:t>
            </a:r>
            <a:r>
              <a:rPr lang="en-US" sz="2000" dirty="0" smtClean="0"/>
              <a:t>if there </a:t>
            </a:r>
            <a:r>
              <a:rPr lang="en-US" sz="2000" dirty="0"/>
              <a:t>is a risk </a:t>
            </a:r>
            <a:endParaRPr lang="en-US" sz="2000" dirty="0" smtClean="0"/>
          </a:p>
          <a:p>
            <a:pPr marL="0" indent="0">
              <a:spcBef>
                <a:spcPts val="0"/>
              </a:spcBef>
              <a:buFont typeface="Arial" pitchFamily="34" charset="0"/>
              <a:buNone/>
              <a:defRPr/>
            </a:pPr>
            <a:r>
              <a:rPr lang="en-US" sz="2000" dirty="0"/>
              <a:t> </a:t>
            </a:r>
            <a:r>
              <a:rPr lang="en-US" sz="2000" dirty="0" smtClean="0"/>
              <a:t>    of aerosolization or you </a:t>
            </a:r>
            <a:r>
              <a:rPr lang="en-US" sz="2000" dirty="0"/>
              <a:t>are </a:t>
            </a:r>
            <a:r>
              <a:rPr lang="en-US" sz="2000" dirty="0" smtClean="0"/>
              <a:t>cleaning up a spill of </a:t>
            </a:r>
          </a:p>
          <a:p>
            <a:pPr marL="0" indent="0">
              <a:spcBef>
                <a:spcPts val="0"/>
              </a:spcBef>
              <a:buFont typeface="Arial" pitchFamily="34" charset="0"/>
              <a:buNone/>
              <a:defRPr/>
            </a:pPr>
            <a:r>
              <a:rPr lang="en-US" sz="2000" dirty="0" smtClean="0"/>
              <a:t>     a hazardous drug</a:t>
            </a:r>
          </a:p>
          <a:p>
            <a:pPr marL="0" indent="0">
              <a:spcBef>
                <a:spcPts val="0"/>
              </a:spcBef>
              <a:buFont typeface="Arial" pitchFamily="34" charset="0"/>
              <a:buNone/>
              <a:defRPr/>
            </a:pPr>
            <a:endParaRPr lang="en-US" sz="2000" dirty="0" smtClean="0"/>
          </a:p>
          <a:p>
            <a:pPr marL="0" indent="0" algn="ctr">
              <a:buFont typeface="Arial" pitchFamily="34" charset="0"/>
              <a:buNone/>
              <a:defRPr/>
            </a:pPr>
            <a:r>
              <a:rPr lang="en-US" sz="2400" b="1" dirty="0" smtClean="0">
                <a:solidFill>
                  <a:schemeClr val="tx2"/>
                </a:solidFill>
              </a:rPr>
              <a:t>You can only don a N95 respirator if you’ve been medically cleared, trained, and fit tested. </a:t>
            </a:r>
            <a:endParaRPr lang="en-CA" b="1" dirty="0">
              <a:solidFill>
                <a:schemeClr val="tx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Signage for Hazardous Drugs  </a:t>
            </a:r>
            <a:endParaRPr lang="en-CA" altLang="en-US" sz="2800" smtClean="0">
              <a:latin typeface="Myriad Pro" pitchFamily="34" charset="0"/>
              <a:ea typeface="Myriad Pro" pitchFamily="34" charset="0"/>
              <a:cs typeface="Myriad Pro" pitchFamily="34" charset="0"/>
            </a:endParaRPr>
          </a:p>
        </p:txBody>
      </p:sp>
      <p:pic>
        <p:nvPicPr>
          <p:cNvPr id="368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9563" y="1250950"/>
            <a:ext cx="3657600" cy="4894263"/>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TextBox 3"/>
          <p:cNvSpPr txBox="1">
            <a:spLocks noChangeArrowheads="1"/>
          </p:cNvSpPr>
          <p:nvPr/>
        </p:nvSpPr>
        <p:spPr bwMode="auto">
          <a:xfrm>
            <a:off x="4168775" y="1438275"/>
            <a:ext cx="45847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2000" dirty="0">
                <a:ea typeface="Myriad Pro" pitchFamily="34" charset="0"/>
                <a:cs typeface="Myriad Pro" pitchFamily="34" charset="0"/>
              </a:rPr>
              <a:t>Where a patient is receiving a </a:t>
            </a:r>
            <a:r>
              <a:rPr lang="en-US" altLang="en-US" sz="2000" dirty="0" smtClean="0">
                <a:ea typeface="Myriad Pro" pitchFamily="34" charset="0"/>
                <a:cs typeface="Myriad Pro" pitchFamily="34" charset="0"/>
              </a:rPr>
              <a:t>Category 1 hazardous </a:t>
            </a:r>
            <a:r>
              <a:rPr lang="en-US" altLang="en-US" sz="2000" dirty="0">
                <a:ea typeface="Myriad Pro" pitchFamily="34" charset="0"/>
                <a:cs typeface="Myriad Pro" pitchFamily="34" charset="0"/>
              </a:rPr>
              <a:t>drug </a:t>
            </a:r>
            <a:r>
              <a:rPr lang="en-US" altLang="en-US" sz="2000" dirty="0" smtClean="0">
                <a:ea typeface="Myriad Pro" pitchFamily="34" charset="0"/>
                <a:cs typeface="Myriad Pro" pitchFamily="34" charset="0"/>
              </a:rPr>
              <a:t>(and </a:t>
            </a:r>
            <a:r>
              <a:rPr lang="en-US" altLang="en-US" sz="2000" dirty="0">
                <a:ea typeface="Myriad Pro" pitchFamily="34" charset="0"/>
                <a:cs typeface="Myriad Pro" pitchFamily="34" charset="0"/>
              </a:rPr>
              <a:t>for 7 days after their last </a:t>
            </a:r>
            <a:r>
              <a:rPr lang="en-US" altLang="en-US" sz="2000" dirty="0" smtClean="0">
                <a:ea typeface="Myriad Pro" pitchFamily="34" charset="0"/>
                <a:cs typeface="Myriad Pro" pitchFamily="34" charset="0"/>
              </a:rPr>
              <a:t>dose), </a:t>
            </a:r>
            <a:r>
              <a:rPr lang="en-US" altLang="en-US" sz="2000" dirty="0">
                <a:ea typeface="Myriad Pro" pitchFamily="34" charset="0"/>
                <a:cs typeface="Myriad Pro" pitchFamily="34" charset="0"/>
              </a:rPr>
              <a:t>special handling precautions are required. </a:t>
            </a:r>
          </a:p>
          <a:p>
            <a:pPr eaLnBrk="1" hangingPunct="1"/>
            <a:endParaRPr lang="en-US" altLang="en-US" sz="2000" dirty="0">
              <a:ea typeface="Myriad Pro" pitchFamily="34" charset="0"/>
              <a:cs typeface="Myriad Pro" pitchFamily="34" charset="0"/>
            </a:endParaRPr>
          </a:p>
          <a:p>
            <a:pPr algn="ctr" eaLnBrk="1" hangingPunct="1"/>
            <a:r>
              <a:rPr lang="en-US" altLang="en-US" sz="2000" dirty="0">
                <a:ea typeface="Myriad Pro" pitchFamily="34" charset="0"/>
                <a:cs typeface="Myriad Pro" pitchFamily="34" charset="0"/>
              </a:rPr>
              <a:t>This signage will be in place to communicate the precautions to staff.</a:t>
            </a:r>
          </a:p>
          <a:p>
            <a:pPr algn="ctr" eaLnBrk="1" hangingPunct="1"/>
            <a:endParaRPr lang="en-US" altLang="en-US" dirty="0">
              <a:ea typeface="Myriad Pro" pitchFamily="34" charset="0"/>
              <a:cs typeface="Myriad Pro" pitchFamily="34" charset="0"/>
            </a:endParaRPr>
          </a:p>
          <a:p>
            <a:pPr algn="ctr" eaLnBrk="1" hangingPunct="1"/>
            <a:endParaRPr lang="en-US" altLang="en-US" dirty="0">
              <a:ea typeface="Myriad Pro" pitchFamily="34" charset="0"/>
              <a:cs typeface="Myriad Pro" pitchFamily="34" charset="0"/>
            </a:endParaRPr>
          </a:p>
          <a:p>
            <a:pPr algn="ctr" eaLnBrk="1" hangingPunct="1"/>
            <a:r>
              <a:rPr lang="en-US" altLang="en-US" sz="2000" b="1" dirty="0">
                <a:solidFill>
                  <a:schemeClr val="tx2"/>
                </a:solidFill>
                <a:ea typeface="Myriad Pro" pitchFamily="34" charset="0"/>
                <a:cs typeface="Myriad Pro" pitchFamily="34" charset="0"/>
              </a:rPr>
              <a:t>Students who are pregnant or actively trying to conceive should not be assigned to care for patients receiving category 1 hazardous drugs</a:t>
            </a:r>
            <a:r>
              <a:rPr lang="en-US" altLang="en-US" sz="2000" dirty="0">
                <a:ea typeface="Myriad Pro" pitchFamily="34" charset="0"/>
                <a:cs typeface="Myriad Pro" pitchFamily="34" charset="0"/>
              </a:rPr>
              <a:t>. </a:t>
            </a:r>
            <a:endParaRPr lang="en-CA" altLang="en-US" sz="2000" dirty="0">
              <a:ea typeface="Myriad Pro" pitchFamily="34" charset="0"/>
              <a:cs typeface="Myriad Pro" pitchFamily="34" charset="0"/>
            </a:endParaRPr>
          </a:p>
        </p:txBody>
      </p:sp>
      <p:cxnSp>
        <p:nvCxnSpPr>
          <p:cNvPr id="6" name="Straight Arrow Connector 5"/>
          <p:cNvCxnSpPr/>
          <p:nvPr/>
        </p:nvCxnSpPr>
        <p:spPr>
          <a:xfrm flipH="1">
            <a:off x="4168775" y="3200400"/>
            <a:ext cx="4841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28600" y="185738"/>
            <a:ext cx="6934200" cy="876300"/>
          </a:xfrm>
        </p:spPr>
        <p:txBody>
          <a:bodyPr/>
          <a:lstStyle/>
          <a:p>
            <a:pPr eaLnBrk="1" hangingPunct="1"/>
            <a:r>
              <a:rPr lang="en-US" altLang="en-US" sz="2800" smtClean="0">
                <a:latin typeface="Myriad Pro" pitchFamily="34" charset="0"/>
                <a:ea typeface="Myriad Pro" pitchFamily="34" charset="0"/>
                <a:cs typeface="Myriad Pro" pitchFamily="34" charset="0"/>
              </a:rPr>
              <a:t>Management of Equipment &amp; Linens </a:t>
            </a:r>
          </a:p>
        </p:txBody>
      </p:sp>
      <p:sp>
        <p:nvSpPr>
          <p:cNvPr id="37891" name="Rectangle 1"/>
          <p:cNvSpPr>
            <a:spLocks noChangeArrowheads="1"/>
          </p:cNvSpPr>
          <p:nvPr/>
        </p:nvSpPr>
        <p:spPr bwMode="auto">
          <a:xfrm>
            <a:off x="322263" y="1311275"/>
            <a:ext cx="35401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a:latin typeface="Myriad Pro" pitchFamily="34" charset="0"/>
                <a:ea typeface="Myriad Pro" pitchFamily="34" charset="0"/>
                <a:cs typeface="Myriad Pro" pitchFamily="34" charset="0"/>
              </a:rPr>
              <a:t>All disposable equipment that comes in contact with a patient on hazardous drug precautions must be disposed of in a </a:t>
            </a:r>
            <a:r>
              <a:rPr lang="en-US" altLang="en-US" sz="1800" b="1">
                <a:latin typeface="Myriad Pro" pitchFamily="34" charset="0"/>
                <a:ea typeface="Myriad Pro" pitchFamily="34" charset="0"/>
                <a:cs typeface="Myriad Pro" pitchFamily="34" charset="0"/>
              </a:rPr>
              <a:t>red hazardous drug waste container</a:t>
            </a:r>
            <a:r>
              <a:rPr lang="en-US" altLang="en-US" sz="1800">
                <a:latin typeface="Myriad Pro" pitchFamily="34" charset="0"/>
                <a:ea typeface="Myriad Pro" pitchFamily="34" charset="0"/>
                <a:cs typeface="Myriad Pro" pitchFamily="34" charset="0"/>
              </a:rPr>
              <a:t> or </a:t>
            </a:r>
            <a:r>
              <a:rPr lang="en-US" altLang="en-US" sz="1800" b="1">
                <a:latin typeface="Myriad Pro" pitchFamily="34" charset="0"/>
                <a:ea typeface="Myriad Pro" pitchFamily="34" charset="0"/>
                <a:cs typeface="Myriad Pro" pitchFamily="34" charset="0"/>
              </a:rPr>
              <a:t>red hazardous drug bag.</a:t>
            </a:r>
            <a:endParaRPr lang="en-US" altLang="en-US" sz="1800">
              <a:latin typeface="Myriad Pro" pitchFamily="34" charset="0"/>
              <a:ea typeface="Myriad Pro" pitchFamily="34" charset="0"/>
              <a:cs typeface="Myriad Pro" pitchFamily="34" charset="0"/>
            </a:endParaRPr>
          </a:p>
          <a:p>
            <a:pPr eaLnBrk="1" hangingPunct="1"/>
            <a:endParaRPr lang="en-US" altLang="en-US" sz="1800">
              <a:latin typeface="Myriad Pro" pitchFamily="34" charset="0"/>
              <a:ea typeface="Myriad Pro" pitchFamily="34" charset="0"/>
              <a:cs typeface="Myriad Pro" pitchFamily="34" charset="0"/>
            </a:endParaRPr>
          </a:p>
          <a:p>
            <a:pPr eaLnBrk="1" hangingPunct="1"/>
            <a:endParaRPr lang="en-US" altLang="en-US" sz="1800">
              <a:latin typeface="Myriad Pro" pitchFamily="34" charset="0"/>
              <a:ea typeface="Myriad Pro" pitchFamily="34" charset="0"/>
              <a:cs typeface="Myriad Pro" pitchFamily="34" charset="0"/>
            </a:endParaRPr>
          </a:p>
          <a:p>
            <a:pPr eaLnBrk="1" hangingPunct="1"/>
            <a:endParaRPr lang="en-US" altLang="en-US" sz="1800">
              <a:latin typeface="Myriad Pro" pitchFamily="34" charset="0"/>
              <a:ea typeface="Myriad Pro" pitchFamily="34" charset="0"/>
              <a:cs typeface="Myriad Pro" pitchFamily="34" charset="0"/>
            </a:endParaRPr>
          </a:p>
          <a:p>
            <a:pPr eaLnBrk="1" hangingPunct="1"/>
            <a:endParaRPr lang="en-US" altLang="en-US" sz="1800">
              <a:latin typeface="Myriad Pro" pitchFamily="34" charset="0"/>
              <a:ea typeface="Myriad Pro" pitchFamily="34" charset="0"/>
              <a:cs typeface="Myriad Pro" pitchFamily="34" charset="0"/>
            </a:endParaRPr>
          </a:p>
          <a:p>
            <a:pPr eaLnBrk="1" hangingPunct="1"/>
            <a:endParaRPr lang="en-US" altLang="en-US" sz="1800">
              <a:latin typeface="Myriad Pro" pitchFamily="34" charset="0"/>
              <a:ea typeface="Myriad Pro" pitchFamily="34" charset="0"/>
              <a:cs typeface="Myriad Pro" pitchFamily="34" charset="0"/>
            </a:endParaRPr>
          </a:p>
          <a:p>
            <a:pPr eaLnBrk="1" hangingPunct="1"/>
            <a:endParaRPr lang="en-US" altLang="en-US" sz="1800">
              <a:latin typeface="Myriad Pro" pitchFamily="34" charset="0"/>
              <a:ea typeface="Myriad Pro" pitchFamily="34" charset="0"/>
              <a:cs typeface="Myriad Pro" pitchFamily="34" charset="0"/>
            </a:endParaRPr>
          </a:p>
          <a:p>
            <a:pPr eaLnBrk="1" hangingPunct="1"/>
            <a:endParaRPr lang="en-US" altLang="en-US" sz="1800" b="1">
              <a:solidFill>
                <a:schemeClr val="tx2"/>
              </a:solidFill>
              <a:latin typeface="Myriad Pro" pitchFamily="34" charset="0"/>
              <a:ea typeface="Myriad Pro" pitchFamily="34" charset="0"/>
              <a:cs typeface="Arial" pitchFamily="34" charset="0"/>
            </a:endParaRPr>
          </a:p>
          <a:p>
            <a:pPr eaLnBrk="1" hangingPunct="1"/>
            <a:endParaRPr lang="en-US" altLang="en-US" sz="1800" b="1">
              <a:solidFill>
                <a:schemeClr val="tx2"/>
              </a:solidFill>
              <a:latin typeface="Myriad Pro" pitchFamily="34" charset="0"/>
              <a:ea typeface="Myriad Pro" pitchFamily="34" charset="0"/>
              <a:cs typeface="Arial" pitchFamily="34" charset="0"/>
            </a:endParaRPr>
          </a:p>
          <a:p>
            <a:pPr eaLnBrk="1" hangingPunct="1"/>
            <a:endParaRPr lang="en-US" altLang="en-US" sz="1800" b="1">
              <a:solidFill>
                <a:schemeClr val="tx2"/>
              </a:solidFill>
              <a:latin typeface="Myriad Pro" pitchFamily="34" charset="0"/>
              <a:ea typeface="Myriad Pro" pitchFamily="34" charset="0"/>
              <a:cs typeface="Arial" pitchFamily="34" charset="0"/>
            </a:endParaRPr>
          </a:p>
        </p:txBody>
      </p:sp>
      <p:pic>
        <p:nvPicPr>
          <p:cNvPr id="37892" name="Picture 7" descr="C:\Users\bushm\Desktop\IMG-20150617-00797.jpg"/>
          <p:cNvPicPr>
            <a:picLocks noChangeAspect="1" noChangeArrowheads="1"/>
          </p:cNvPicPr>
          <p:nvPr/>
        </p:nvPicPr>
        <p:blipFill>
          <a:blip r:embed="rId3">
            <a:extLst>
              <a:ext uri="{28A0092B-C50C-407E-A947-70E740481C1C}">
                <a14:useLocalDpi xmlns:a14="http://schemas.microsoft.com/office/drawing/2010/main" val="0"/>
              </a:ext>
            </a:extLst>
          </a:blip>
          <a:srcRect l="873" t="1546" r="8086" b="10233"/>
          <a:stretch>
            <a:fillRect/>
          </a:stretch>
        </p:blipFill>
        <p:spPr bwMode="auto">
          <a:xfrm>
            <a:off x="6500813" y="2738438"/>
            <a:ext cx="22383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descr="slide15"/>
          <p:cNvPicPr>
            <a:picLocks noChangeAspect="1" noChangeArrowheads="1"/>
          </p:cNvPicPr>
          <p:nvPr/>
        </p:nvPicPr>
        <p:blipFill>
          <a:blip r:embed="rId4">
            <a:extLst>
              <a:ext uri="{28A0092B-C50C-407E-A947-70E740481C1C}">
                <a14:useLocalDpi xmlns:a14="http://schemas.microsoft.com/office/drawing/2010/main" val="0"/>
              </a:ext>
            </a:extLst>
          </a:blip>
          <a:srcRect l="59030" t="50124" r="4863" b="16147"/>
          <a:stretch>
            <a:fillRect/>
          </a:stretch>
        </p:blipFill>
        <p:spPr bwMode="auto">
          <a:xfrm>
            <a:off x="355600" y="3398838"/>
            <a:ext cx="3127375" cy="2025650"/>
          </a:xfrm>
          <a:prstGeom prst="rect">
            <a:avLst/>
          </a:prstGeom>
          <a:noFill/>
          <a:ln w="6350" algn="ctr">
            <a:solidFill>
              <a:srgbClr val="00000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7894" name="TextBox 16"/>
          <p:cNvSpPr txBox="1">
            <a:spLocks noChangeArrowheads="1"/>
          </p:cNvSpPr>
          <p:nvPr/>
        </p:nvSpPr>
        <p:spPr bwMode="auto">
          <a:xfrm>
            <a:off x="6248400" y="1731963"/>
            <a:ext cx="2616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800">
                <a:latin typeface="Myriad Pro" pitchFamily="34" charset="0"/>
                <a:ea typeface="Myriad Pro" pitchFamily="34" charset="0"/>
                <a:cs typeface="Myriad Pro" pitchFamily="34" charset="0"/>
              </a:rPr>
              <a:t>For linens to be laundered, a cytotoxic linen bag must be used.</a:t>
            </a:r>
            <a:endParaRPr lang="en-US" altLang="en-US" sz="1800">
              <a:latin typeface="Myriad Pro" pitchFamily="34" charset="0"/>
              <a:ea typeface="Myriad Pro" pitchFamily="34" charset="0"/>
              <a:cs typeface="Arial" pitchFamily="34" charset="0"/>
            </a:endParaRPr>
          </a:p>
        </p:txBody>
      </p:sp>
      <p:sp>
        <p:nvSpPr>
          <p:cNvPr id="37895" name="TextBox 17"/>
          <p:cNvSpPr txBox="1">
            <a:spLocks noChangeArrowheads="1"/>
          </p:cNvSpPr>
          <p:nvPr/>
        </p:nvSpPr>
        <p:spPr bwMode="auto">
          <a:xfrm>
            <a:off x="4000500" y="4389438"/>
            <a:ext cx="21240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800">
                <a:latin typeface="Myriad Pro" pitchFamily="34" charset="0"/>
                <a:ea typeface="Myriad Pro" pitchFamily="34" charset="0"/>
                <a:cs typeface="Arial" pitchFamily="34" charset="0"/>
              </a:rPr>
              <a:t>Hazardous Drugs and contaminated sharps must be disposed of in the red sharps container.  </a:t>
            </a:r>
          </a:p>
        </p:txBody>
      </p:sp>
      <p:pic>
        <p:nvPicPr>
          <p:cNvPr id="37896" name="Picture 3" descr="Z:\Occupational Health\Maria Joy - Health &amp; Wellness\Wellness - IN USE\PHOTOS\Unknown H&amp;S - added by someone else\DSCN2267.JPG"/>
          <p:cNvPicPr>
            <a:picLocks noChangeAspect="1" noChangeArrowheads="1"/>
          </p:cNvPicPr>
          <p:nvPr/>
        </p:nvPicPr>
        <p:blipFill>
          <a:blip r:embed="rId5">
            <a:extLst>
              <a:ext uri="{28A0092B-C50C-407E-A947-70E740481C1C}">
                <a14:useLocalDpi xmlns:a14="http://schemas.microsoft.com/office/drawing/2010/main" val="0"/>
              </a:ext>
            </a:extLst>
          </a:blip>
          <a:srcRect l="15027" t="11511" r="19028" b="16930"/>
          <a:stretch>
            <a:fillRect/>
          </a:stretch>
        </p:blipFill>
        <p:spPr bwMode="auto">
          <a:xfrm>
            <a:off x="4259263" y="1905000"/>
            <a:ext cx="160655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Spill Management &amp; Exposures </a:t>
            </a:r>
            <a:endParaRPr lang="en-CA" altLang="en-US" sz="2800" smtClean="0">
              <a:latin typeface="Myriad Pro" pitchFamily="34" charset="0"/>
              <a:ea typeface="Myriad Pro" pitchFamily="34" charset="0"/>
              <a:cs typeface="Myriad Pro" pitchFamily="34" charset="0"/>
            </a:endParaRPr>
          </a:p>
        </p:txBody>
      </p:sp>
      <p:sp>
        <p:nvSpPr>
          <p:cNvPr id="38915" name="Content Placeholder 2"/>
          <p:cNvSpPr>
            <a:spLocks noGrp="1"/>
          </p:cNvSpPr>
          <p:nvPr>
            <p:ph idx="1"/>
          </p:nvPr>
        </p:nvSpPr>
        <p:spPr>
          <a:xfrm>
            <a:off x="309563" y="1349375"/>
            <a:ext cx="8458200" cy="4881563"/>
          </a:xfrm>
        </p:spPr>
        <p:txBody>
          <a:bodyPr/>
          <a:lstStyle/>
          <a:p>
            <a:r>
              <a:rPr lang="en-US" altLang="en-US" sz="2400" smtClean="0">
                <a:latin typeface="Myriad Pro" pitchFamily="34" charset="0"/>
                <a:ea typeface="Myriad Pro" pitchFamily="34" charset="0"/>
                <a:cs typeface="Myriad Pro" pitchFamily="34" charset="0"/>
              </a:rPr>
              <a:t>In the event of a spill of a hazardous drug or contaminated body fluids, special clean up procedures are to be followed. </a:t>
            </a:r>
          </a:p>
          <a:p>
            <a:endParaRPr lang="en-US" altLang="en-US" sz="2400" smtClean="0">
              <a:latin typeface="Myriad Pro" pitchFamily="34" charset="0"/>
              <a:ea typeface="Myriad Pro" pitchFamily="34" charset="0"/>
              <a:cs typeface="Myriad Pro" pitchFamily="34" charset="0"/>
            </a:endParaRPr>
          </a:p>
          <a:p>
            <a:r>
              <a:rPr lang="en-US" altLang="en-US" sz="2400" smtClean="0">
                <a:latin typeface="Myriad Pro" pitchFamily="34" charset="0"/>
                <a:ea typeface="Myriad Pro" pitchFamily="34" charset="0"/>
                <a:cs typeface="Myriad Pro" pitchFamily="34" charset="0"/>
              </a:rPr>
              <a:t>As a student, </a:t>
            </a:r>
            <a:r>
              <a:rPr lang="en-US" altLang="en-US" sz="2400" u="sng" smtClean="0">
                <a:latin typeface="Myriad Pro" pitchFamily="34" charset="0"/>
                <a:ea typeface="Myriad Pro" pitchFamily="34" charset="0"/>
                <a:cs typeface="Myriad Pro" pitchFamily="34" charset="0"/>
              </a:rPr>
              <a:t>you will not be expected to clean up a spill</a:t>
            </a:r>
            <a:r>
              <a:rPr lang="en-US" altLang="en-US" sz="2400" smtClean="0">
                <a:latin typeface="Myriad Pro" pitchFamily="34" charset="0"/>
                <a:ea typeface="Myriad Pro" pitchFamily="34" charset="0"/>
                <a:cs typeface="Myriad Pro" pitchFamily="34" charset="0"/>
              </a:rPr>
              <a:t>; immediately report a spill to the most responsible person on  the unit.</a:t>
            </a:r>
          </a:p>
          <a:p>
            <a:endParaRPr lang="en-US" altLang="en-US" sz="2400" smtClean="0">
              <a:latin typeface="Myriad Pro" pitchFamily="34" charset="0"/>
              <a:ea typeface="Myriad Pro" pitchFamily="34" charset="0"/>
              <a:cs typeface="Myriad Pro" pitchFamily="34" charset="0"/>
            </a:endParaRPr>
          </a:p>
          <a:p>
            <a:r>
              <a:rPr lang="en-US" altLang="en-US" sz="2400" smtClean="0">
                <a:latin typeface="Myriad Pro" pitchFamily="34" charset="0"/>
                <a:ea typeface="Myriad Pro" pitchFamily="34" charset="0"/>
                <a:cs typeface="Myriad Pro" pitchFamily="34" charset="0"/>
              </a:rPr>
              <a:t>In the event you were possibly exposed to a hazardous drug or contaminated body fluids, rinse the area in cold water, and report to KGH Occupational Health for assessment. </a:t>
            </a:r>
            <a:endParaRPr lang="en-CA" altLang="en-US" sz="2400" smtClean="0">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a:xfrm>
            <a:off x="309563" y="285750"/>
            <a:ext cx="6143625" cy="738188"/>
          </a:xfrm>
        </p:spPr>
        <p:txBody>
          <a:bodyPr/>
          <a:lstStyle/>
          <a:p>
            <a:r>
              <a:rPr lang="en-US" altLang="en-US" sz="2800" smtClean="0">
                <a:latin typeface="Myriad Pro" pitchFamily="34" charset="0"/>
                <a:ea typeface="Myriad Pro" pitchFamily="34" charset="0"/>
                <a:cs typeface="Myriad Pro" pitchFamily="34" charset="0"/>
              </a:rPr>
              <a:t>Potentially Infectious Agents &amp; Routine Practices  </a:t>
            </a:r>
          </a:p>
        </p:txBody>
      </p:sp>
      <p:sp>
        <p:nvSpPr>
          <p:cNvPr id="46083" name="Rectangle 3"/>
          <p:cNvSpPr>
            <a:spLocks noGrp="1"/>
          </p:cNvSpPr>
          <p:nvPr>
            <p:ph type="body" idx="1"/>
          </p:nvPr>
        </p:nvSpPr>
        <p:spPr>
          <a:xfrm>
            <a:off x="309563" y="1349375"/>
            <a:ext cx="8310562" cy="4881563"/>
          </a:xfrm>
        </p:spPr>
        <p:txBody>
          <a:bodyPr/>
          <a:lstStyle/>
          <a:p>
            <a:pPr marL="0" indent="0">
              <a:buFont typeface="Arial" pitchFamily="34" charset="0"/>
              <a:buNone/>
              <a:defRPr/>
            </a:pPr>
            <a:endParaRPr lang="en-CA" altLang="en-US" sz="2000" dirty="0" smtClean="0"/>
          </a:p>
          <a:p>
            <a:pPr>
              <a:defRPr/>
            </a:pPr>
            <a:r>
              <a:rPr lang="en-US" sz="2000" dirty="0" smtClean="0"/>
              <a:t>Routine practices are </a:t>
            </a:r>
            <a:r>
              <a:rPr lang="en-CA" sz="2000" dirty="0" smtClean="0"/>
              <a:t>a set of infection control strategies and standards designed to protect workers from exposure to potential sources of infectious diseases. </a:t>
            </a:r>
          </a:p>
          <a:p>
            <a:pPr>
              <a:defRPr/>
            </a:pPr>
            <a:endParaRPr lang="en-CA" sz="2000" dirty="0" smtClean="0"/>
          </a:p>
          <a:p>
            <a:pPr>
              <a:defRPr/>
            </a:pPr>
            <a:r>
              <a:rPr lang="en-CA" sz="2000" dirty="0" smtClean="0"/>
              <a:t>Routine practices are based on the premise that all blood, body fluids, secretions, excretions, mucous membranes, non-intact skin or soiled items are potentially infectious. </a:t>
            </a:r>
          </a:p>
          <a:p>
            <a:pPr>
              <a:defRPr/>
            </a:pPr>
            <a:endParaRPr lang="en-CA" sz="2000" dirty="0" smtClean="0"/>
          </a:p>
          <a:p>
            <a:pPr>
              <a:defRPr/>
            </a:pPr>
            <a:r>
              <a:rPr lang="en-CA" sz="2000" dirty="0"/>
              <a:t>Routine </a:t>
            </a:r>
            <a:r>
              <a:rPr lang="en-US" sz="2000" dirty="0"/>
              <a:t>practices  should be followed </a:t>
            </a:r>
            <a:r>
              <a:rPr lang="en-US" sz="2000" u="sng" dirty="0"/>
              <a:t>by all staff </a:t>
            </a:r>
            <a:r>
              <a:rPr lang="en-US" sz="2000" dirty="0"/>
              <a:t>and </a:t>
            </a:r>
            <a:r>
              <a:rPr lang="en-US" sz="2000" u="sng" dirty="0"/>
              <a:t>for all patients </a:t>
            </a:r>
            <a:r>
              <a:rPr lang="en-US" sz="2000" dirty="0"/>
              <a:t>they care for, regardless of the patient’s diagnosis / risk factors.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09563" y="261938"/>
            <a:ext cx="6143625" cy="738187"/>
          </a:xfrm>
        </p:spPr>
        <p:txBody>
          <a:bodyPr/>
          <a:lstStyle/>
          <a:p>
            <a:r>
              <a:rPr lang="en-US" altLang="en-US" smtClean="0">
                <a:latin typeface="Myriad Pro" pitchFamily="34" charset="0"/>
                <a:ea typeface="Myriad Pro" pitchFamily="34" charset="0"/>
                <a:cs typeface="Myriad Pro" pitchFamily="34" charset="0"/>
              </a:rPr>
              <a:t>Routine Practices Include:  </a:t>
            </a:r>
            <a:endParaRPr lang="en-CA" altLang="en-US"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349375"/>
            <a:ext cx="8431212" cy="4881563"/>
          </a:xfrm>
        </p:spPr>
        <p:txBody>
          <a:bodyPr/>
          <a:lstStyle/>
          <a:p>
            <a:pPr>
              <a:buFont typeface="+mj-lt"/>
              <a:buAutoNum type="arabicParenR"/>
              <a:defRPr/>
            </a:pPr>
            <a:r>
              <a:rPr lang="en-US" sz="2000" b="1" dirty="0" smtClean="0"/>
              <a:t>Performing Hand Hygiene </a:t>
            </a:r>
            <a:r>
              <a:rPr lang="en-US" sz="2000" dirty="0" smtClean="0"/>
              <a:t>– Use alcohol-based hand rub or soap at</a:t>
            </a:r>
          </a:p>
          <a:p>
            <a:pPr marL="0" indent="0">
              <a:buFont typeface="Arial" pitchFamily="34" charset="0"/>
              <a:buNone/>
              <a:defRPr/>
            </a:pPr>
            <a:r>
              <a:rPr lang="en-US" sz="2000" dirty="0" smtClean="0"/>
              <a:t>the following times: .</a:t>
            </a:r>
          </a:p>
          <a:p>
            <a:pPr lvl="1">
              <a:buFont typeface="Arial" pitchFamily="34" charset="0"/>
              <a:buChar char="•"/>
              <a:defRPr/>
            </a:pPr>
            <a:r>
              <a:rPr lang="en-US" sz="2000" dirty="0" smtClean="0"/>
              <a:t>Before and after contact with the patient and/or their environment </a:t>
            </a:r>
          </a:p>
          <a:p>
            <a:pPr lvl="1">
              <a:buFont typeface="Arial" pitchFamily="34" charset="0"/>
              <a:buChar char="•"/>
              <a:defRPr/>
            </a:pPr>
            <a:r>
              <a:rPr lang="en-US" sz="2000" dirty="0" smtClean="0"/>
              <a:t>After exposure to body fluids</a:t>
            </a:r>
          </a:p>
          <a:p>
            <a:pPr lvl="1">
              <a:buFont typeface="Arial" pitchFamily="34" charset="0"/>
              <a:buChar char="•"/>
              <a:defRPr/>
            </a:pPr>
            <a:r>
              <a:rPr lang="en-US" sz="2000" dirty="0" smtClean="0"/>
              <a:t>Before donning and doffing (removing) any PPE</a:t>
            </a:r>
          </a:p>
          <a:p>
            <a:pPr lvl="1">
              <a:buFont typeface="Arial" pitchFamily="34" charset="0"/>
              <a:buChar char="•"/>
              <a:defRPr/>
            </a:pPr>
            <a:r>
              <a:rPr lang="en-US" sz="2000" dirty="0" smtClean="0"/>
              <a:t>Before an aseptic procedure (e.g. injection, wound care)</a:t>
            </a:r>
          </a:p>
          <a:p>
            <a:pPr lvl="1">
              <a:buFont typeface="Arial" pitchFamily="34" charset="0"/>
              <a:buChar char="•"/>
              <a:defRPr/>
            </a:pPr>
            <a:endParaRPr lang="en-US" sz="2000" dirty="0" smtClean="0"/>
          </a:p>
          <a:p>
            <a:pPr marL="0" indent="0">
              <a:buFont typeface="Arial" pitchFamily="34" charset="0"/>
              <a:buNone/>
              <a:defRPr/>
            </a:pPr>
            <a:r>
              <a:rPr lang="en-US" sz="2000" b="1" dirty="0" smtClean="0"/>
              <a:t>2) Using Gloves </a:t>
            </a:r>
            <a:r>
              <a:rPr lang="en-US" sz="2000" dirty="0" smtClean="0"/>
              <a:t>where there is a risk of hand contact with blood, bodily fluids, secretions, excretions, non-intact skin, mucous membranes or contaminated surfaces. Gloves are </a:t>
            </a:r>
            <a:r>
              <a:rPr lang="en-US" sz="2000" u="sng" dirty="0" smtClean="0"/>
              <a:t>not a substitute </a:t>
            </a:r>
            <a:r>
              <a:rPr lang="en-US" sz="2000" dirty="0" smtClean="0"/>
              <a:t>for hand hygiene.</a:t>
            </a:r>
          </a:p>
          <a:p>
            <a:pPr marL="0" indent="0">
              <a:buFont typeface="Arial" pitchFamily="34" charset="0"/>
              <a:buNone/>
              <a:defRPr/>
            </a:pPr>
            <a:endParaRPr lang="en-US" sz="2000" dirty="0" smtClean="0"/>
          </a:p>
          <a:p>
            <a:pPr marL="0" indent="0">
              <a:buFont typeface="Arial" pitchFamily="34" charset="0"/>
              <a:buNone/>
              <a:defRPr/>
            </a:pPr>
            <a:r>
              <a:rPr lang="en-US" sz="2000" b="1" dirty="0" smtClean="0"/>
              <a:t>3)</a:t>
            </a:r>
            <a:r>
              <a:rPr lang="en-CA" sz="2000" b="1" dirty="0" smtClean="0"/>
              <a:t> Using Gowns </a:t>
            </a:r>
            <a:r>
              <a:rPr lang="en-CA" sz="2000" dirty="0" smtClean="0"/>
              <a:t>where contamination of your uniform or clothing is anticipated. Gowns must be long sleeved and NOT reused.</a:t>
            </a:r>
          </a:p>
          <a:p>
            <a:pPr marL="0" indent="0">
              <a:buFont typeface="Arial" pitchFamily="34" charset="0"/>
              <a:buNone/>
              <a:defRPr/>
            </a:pPr>
            <a:endParaRPr lang="en-CA"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Introduction </a:t>
            </a:r>
          </a:p>
        </p:txBody>
      </p:sp>
      <p:sp>
        <p:nvSpPr>
          <p:cNvPr id="13315" name="Text Box 5"/>
          <p:cNvSpPr txBox="1">
            <a:spLocks noChangeArrowheads="1"/>
          </p:cNvSpPr>
          <p:nvPr/>
        </p:nvSpPr>
        <p:spPr bwMode="auto">
          <a:xfrm>
            <a:off x="293688" y="1641475"/>
            <a:ext cx="5883275" cy="40814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hangingPunct="1"/>
            <a:r>
              <a:rPr lang="en-US" altLang="en-US" sz="1800" b="1">
                <a:solidFill>
                  <a:schemeClr val="bg1"/>
                </a:solidFill>
                <a:ea typeface="Myriad Pro" pitchFamily="34" charset="0"/>
                <a:cs typeface="Myriad Pro" pitchFamily="34" charset="0"/>
              </a:rPr>
              <a:t> If you do have any questions with regard to your health &amp; safety while at KGH talk to:</a:t>
            </a:r>
          </a:p>
          <a:p>
            <a:pPr defTabSz="914400" eaLnBrk="1" hangingPunct="1"/>
            <a:endParaRPr lang="en-US" altLang="en-US" sz="1800" b="1">
              <a:solidFill>
                <a:schemeClr val="bg1"/>
              </a:solidFill>
              <a:ea typeface="Myriad Pro" pitchFamily="34" charset="0"/>
              <a:cs typeface="Myriad Pro" pitchFamily="34" charset="0"/>
            </a:endParaRPr>
          </a:p>
          <a:p>
            <a:pPr defTabSz="914400">
              <a:spcBef>
                <a:spcPct val="20000"/>
              </a:spcBef>
              <a:buFont typeface="Wingdings" pitchFamily="2" charset="2"/>
              <a:buChar char="ü"/>
            </a:pPr>
            <a:r>
              <a:rPr lang="en-US" altLang="en-US" sz="1800" b="1">
                <a:solidFill>
                  <a:schemeClr val="bg1"/>
                </a:solidFill>
                <a:ea typeface="Myriad Pro" pitchFamily="34" charset="0"/>
                <a:cs typeface="Myriad Pro" pitchFamily="34" charset="0"/>
              </a:rPr>
              <a:t> Your Clinical Instructor or the individual who is supervising your practicum  </a:t>
            </a:r>
          </a:p>
          <a:p>
            <a:pPr defTabSz="914400">
              <a:spcBef>
                <a:spcPct val="20000"/>
              </a:spcBef>
              <a:buFont typeface="Wingdings" pitchFamily="2" charset="2"/>
              <a:buChar char="ü"/>
            </a:pPr>
            <a:endParaRPr lang="en-US" altLang="en-US" sz="1800" b="1">
              <a:solidFill>
                <a:schemeClr val="bg1"/>
              </a:solidFill>
              <a:ea typeface="Myriad Pro" pitchFamily="34" charset="0"/>
              <a:cs typeface="Myriad Pro" pitchFamily="34" charset="0"/>
            </a:endParaRPr>
          </a:p>
          <a:p>
            <a:pPr defTabSz="914400">
              <a:spcBef>
                <a:spcPct val="20000"/>
              </a:spcBef>
              <a:buFont typeface="Wingdings" pitchFamily="2" charset="2"/>
              <a:buChar char="ü"/>
            </a:pPr>
            <a:r>
              <a:rPr lang="en-US" altLang="en-US" sz="1800" b="1">
                <a:solidFill>
                  <a:schemeClr val="bg1"/>
                </a:solidFill>
                <a:ea typeface="Myriad Pro" pitchFamily="34" charset="0"/>
                <a:cs typeface="Myriad Pro" pitchFamily="34" charset="0"/>
              </a:rPr>
              <a:t> Your Educational Institution   </a:t>
            </a:r>
          </a:p>
          <a:p>
            <a:pPr defTabSz="914400">
              <a:spcBef>
                <a:spcPct val="20000"/>
              </a:spcBef>
              <a:buFont typeface="Wingdings" pitchFamily="2" charset="2"/>
              <a:buChar char="ü"/>
            </a:pPr>
            <a:endParaRPr lang="en-US" altLang="en-US" sz="1800" b="1">
              <a:solidFill>
                <a:schemeClr val="bg1"/>
              </a:solidFill>
              <a:ea typeface="Myriad Pro" pitchFamily="34" charset="0"/>
              <a:cs typeface="Myriad Pro" pitchFamily="34" charset="0"/>
            </a:endParaRPr>
          </a:p>
          <a:p>
            <a:pPr defTabSz="914400">
              <a:spcBef>
                <a:spcPct val="20000"/>
              </a:spcBef>
              <a:buFont typeface="Wingdings" pitchFamily="2" charset="2"/>
              <a:buChar char="ü"/>
            </a:pPr>
            <a:r>
              <a:rPr lang="en-US" altLang="en-US" sz="1800" b="1">
                <a:solidFill>
                  <a:schemeClr val="bg1"/>
                </a:solidFill>
                <a:ea typeface="Myriad Pro" pitchFamily="34" charset="0"/>
                <a:cs typeface="Myriad Pro" pitchFamily="34" charset="0"/>
              </a:rPr>
              <a:t> KGH’s Joint Health &amp; Safety Committee </a:t>
            </a:r>
            <a:br>
              <a:rPr lang="en-US" altLang="en-US" sz="1800" b="1">
                <a:solidFill>
                  <a:schemeClr val="bg1"/>
                </a:solidFill>
                <a:ea typeface="Myriad Pro" pitchFamily="34" charset="0"/>
                <a:cs typeface="Myriad Pro" pitchFamily="34" charset="0"/>
              </a:rPr>
            </a:br>
            <a:r>
              <a:rPr lang="en-US" altLang="en-US" sz="1800" b="1">
                <a:solidFill>
                  <a:schemeClr val="bg1"/>
                </a:solidFill>
                <a:ea typeface="Myriad Pro" pitchFamily="34" charset="0"/>
                <a:cs typeface="Myriad Pro" pitchFamily="34" charset="0"/>
              </a:rPr>
              <a:t>(JHSC rep contact info is available on H&amp;S Boards)  </a:t>
            </a:r>
          </a:p>
          <a:p>
            <a:pPr defTabSz="914400">
              <a:spcBef>
                <a:spcPct val="20000"/>
              </a:spcBef>
              <a:buFont typeface="Wingdings" pitchFamily="2" charset="2"/>
              <a:buChar char="ü"/>
            </a:pPr>
            <a:endParaRPr lang="en-US" altLang="en-US" sz="1800" b="1">
              <a:solidFill>
                <a:schemeClr val="bg1"/>
              </a:solidFill>
              <a:ea typeface="Myriad Pro" pitchFamily="34" charset="0"/>
              <a:cs typeface="Myriad Pro" pitchFamily="34" charset="0"/>
            </a:endParaRPr>
          </a:p>
          <a:p>
            <a:pPr defTabSz="914400">
              <a:spcBef>
                <a:spcPct val="20000"/>
              </a:spcBef>
              <a:buFont typeface="Wingdings" pitchFamily="2" charset="2"/>
              <a:buChar char="ü"/>
            </a:pPr>
            <a:r>
              <a:rPr lang="en-US" altLang="en-US" sz="1800" b="1">
                <a:solidFill>
                  <a:schemeClr val="bg1"/>
                </a:solidFill>
                <a:ea typeface="Myriad Pro" pitchFamily="34" charset="0"/>
                <a:cs typeface="Myriad Pro" pitchFamily="34" charset="0"/>
              </a:rPr>
              <a:t> the KGH Occupational Health, Safety &amp; Wellness Department located on Armstrong 1 </a:t>
            </a:r>
          </a:p>
        </p:txBody>
      </p:sp>
      <p:pic>
        <p:nvPicPr>
          <p:cNvPr id="133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3188" y="2711450"/>
            <a:ext cx="2233612"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09563" y="261938"/>
            <a:ext cx="6143625" cy="738187"/>
          </a:xfrm>
        </p:spPr>
        <p:txBody>
          <a:bodyPr/>
          <a:lstStyle/>
          <a:p>
            <a:r>
              <a:rPr lang="en-US" altLang="en-US" smtClean="0">
                <a:latin typeface="Myriad Pro" pitchFamily="34" charset="0"/>
                <a:ea typeface="Myriad Pro" pitchFamily="34" charset="0"/>
                <a:cs typeface="Myriad Pro" pitchFamily="34" charset="0"/>
              </a:rPr>
              <a:t>Routine Practices Include:  </a:t>
            </a:r>
            <a:endParaRPr lang="en-CA" altLang="en-US"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201613" y="1201738"/>
            <a:ext cx="8431212" cy="4881562"/>
          </a:xfrm>
        </p:spPr>
        <p:txBody>
          <a:bodyPr/>
          <a:lstStyle/>
          <a:p>
            <a:pPr marL="0" indent="0">
              <a:buFont typeface="Arial" pitchFamily="34" charset="0"/>
              <a:buNone/>
              <a:defRPr/>
            </a:pPr>
            <a:r>
              <a:rPr lang="en-US" sz="2000" b="1" dirty="0"/>
              <a:t>4) </a:t>
            </a:r>
            <a:r>
              <a:rPr lang="en-CA" sz="2000" b="1" dirty="0"/>
              <a:t>Using Facial Protection  </a:t>
            </a:r>
            <a:r>
              <a:rPr lang="en-CA" sz="2000" dirty="0"/>
              <a:t>to protect eyes, nose and mouth when: </a:t>
            </a:r>
            <a:endParaRPr lang="en-CA" sz="1600" dirty="0"/>
          </a:p>
          <a:p>
            <a:pPr marL="806450" indent="-361950">
              <a:defRPr/>
            </a:pPr>
            <a:r>
              <a:rPr lang="en-CA" sz="2000" dirty="0"/>
              <a:t>within 2 meters of a coughing patient</a:t>
            </a:r>
          </a:p>
          <a:p>
            <a:pPr marL="806450" indent="-361950">
              <a:defRPr/>
            </a:pPr>
            <a:r>
              <a:rPr lang="en-CA" sz="2000" dirty="0"/>
              <a:t>performing or present for a procedure that is likely to generate   splashes or sprays of blood, body fluids, secretions, excretions are possible (e.g. </a:t>
            </a:r>
            <a:r>
              <a:rPr lang="en-CA" sz="2000" i="1" dirty="0"/>
              <a:t>intubation, nebulizer therapy, oral suctioning</a:t>
            </a:r>
            <a:r>
              <a:rPr lang="en-CA" sz="2000" dirty="0"/>
              <a:t>) </a:t>
            </a:r>
          </a:p>
          <a:p>
            <a:pPr marL="285750" indent="-285750">
              <a:defRPr/>
            </a:pPr>
            <a:endParaRPr lang="en-CA" sz="2000" dirty="0" smtClean="0"/>
          </a:p>
          <a:p>
            <a:pPr>
              <a:buFont typeface="+mj-lt"/>
              <a:buAutoNum type="arabicParenR" startAt="5"/>
              <a:defRPr/>
            </a:pPr>
            <a:r>
              <a:rPr lang="en-CA" sz="2000" b="1" dirty="0" smtClean="0"/>
              <a:t>F</a:t>
            </a:r>
            <a:r>
              <a:rPr lang="en-US" sz="2000" b="1" dirty="0" err="1" smtClean="0"/>
              <a:t>ollowing</a:t>
            </a:r>
            <a:r>
              <a:rPr lang="en-US" sz="2000" b="1" dirty="0" smtClean="0"/>
              <a:t> safe practices </a:t>
            </a:r>
            <a:r>
              <a:rPr lang="en-US" sz="2000" dirty="0" smtClean="0"/>
              <a:t>to minimize your exposure to potentially infectious materials like:</a:t>
            </a:r>
          </a:p>
          <a:p>
            <a:pPr marL="800100" lvl="1" indent="-342900">
              <a:buFont typeface="Arial" pitchFamily="34" charset="0"/>
              <a:buChar char="•"/>
              <a:defRPr/>
            </a:pPr>
            <a:r>
              <a:rPr lang="en-US" sz="2000" dirty="0" smtClean="0"/>
              <a:t>Handling linen with care to avoid contact with your uniform;</a:t>
            </a:r>
          </a:p>
          <a:p>
            <a:pPr marL="800100" lvl="1" indent="-342900">
              <a:buFont typeface="Arial" pitchFamily="34" charset="0"/>
              <a:buChar char="•"/>
              <a:defRPr/>
            </a:pPr>
            <a:r>
              <a:rPr lang="en-US" sz="2000" dirty="0" smtClean="0"/>
              <a:t>Following safe needle practices to prevent needlestick injury </a:t>
            </a:r>
          </a:p>
          <a:p>
            <a:pPr marL="457200" lvl="1" indent="0">
              <a:buFont typeface="Arial" pitchFamily="34" charset="0"/>
              <a:buNone/>
              <a:defRPr/>
            </a:pPr>
            <a:r>
              <a:rPr lang="en-US" sz="2000" dirty="0" smtClean="0"/>
              <a:t>   </a:t>
            </a:r>
          </a:p>
          <a:p>
            <a:pPr marL="0" indent="0" algn="ctr">
              <a:buFont typeface="Arial" pitchFamily="34" charset="0"/>
              <a:buNone/>
              <a:defRPr/>
            </a:pPr>
            <a:r>
              <a:rPr lang="en-CA" sz="2000" b="1" dirty="0" smtClean="0">
                <a:solidFill>
                  <a:schemeClr val="tx2"/>
                </a:solidFill>
              </a:rPr>
              <a:t>Determining the routine practices and additional personal protective equipment (PPE) that may be necessary,  will depend on you conducting a risk assessment .</a:t>
            </a:r>
            <a:endParaRPr lang="en-CA" sz="20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xfrm>
            <a:off x="209550" y="285750"/>
            <a:ext cx="6143625" cy="738188"/>
          </a:xfrm>
        </p:spPr>
        <p:txBody>
          <a:bodyPr/>
          <a:lstStyle/>
          <a:p>
            <a:pPr algn="ctr"/>
            <a:r>
              <a:rPr lang="en-US" altLang="en-US" sz="3200" smtClean="0">
                <a:latin typeface="Myriad Pro" pitchFamily="34" charset="0"/>
                <a:ea typeface="Myriad Pro" pitchFamily="34" charset="0"/>
                <a:cs typeface="Myriad Pro" pitchFamily="34" charset="0"/>
              </a:rPr>
              <a:t>Conducting a Risk Assessment</a:t>
            </a:r>
          </a:p>
        </p:txBody>
      </p:sp>
      <p:sp>
        <p:nvSpPr>
          <p:cNvPr id="47107" name="Rectangle 3"/>
          <p:cNvSpPr>
            <a:spLocks noGrp="1"/>
          </p:cNvSpPr>
          <p:nvPr>
            <p:ph type="body" idx="1"/>
          </p:nvPr>
        </p:nvSpPr>
        <p:spPr>
          <a:xfrm>
            <a:off x="209550" y="1389063"/>
            <a:ext cx="8651875" cy="4881562"/>
          </a:xfrm>
        </p:spPr>
        <p:txBody>
          <a:bodyPr/>
          <a:lstStyle/>
          <a:p>
            <a:pPr marL="0" indent="0">
              <a:lnSpc>
                <a:spcPct val="80000"/>
              </a:lnSpc>
              <a:buFont typeface="Arial" pitchFamily="34" charset="0"/>
              <a:buNone/>
              <a:defRPr/>
            </a:pPr>
            <a:r>
              <a:rPr lang="en-US" altLang="en-US" sz="2000" dirty="0" smtClean="0"/>
              <a:t>When conducting a risk assessment, think about the anticipated interaction with the patient and/or their environment. This will help you decide on what PPE to wear. Ask yourself the following: </a:t>
            </a:r>
          </a:p>
          <a:p>
            <a:pPr marL="0" indent="0">
              <a:lnSpc>
                <a:spcPct val="80000"/>
              </a:lnSpc>
              <a:buFont typeface="Arial" pitchFamily="34" charset="0"/>
              <a:buNone/>
              <a:defRPr/>
            </a:pPr>
            <a:r>
              <a:rPr lang="en-US" altLang="en-US" sz="2000" dirty="0" smtClean="0"/>
              <a:t>   </a:t>
            </a:r>
          </a:p>
          <a:p>
            <a:pPr>
              <a:lnSpc>
                <a:spcPct val="80000"/>
              </a:lnSpc>
              <a:buFont typeface="Wingdings" panose="05000000000000000000" pitchFamily="2" charset="2"/>
              <a:buChar char="q"/>
              <a:defRPr/>
            </a:pPr>
            <a:r>
              <a:rPr lang="en-US" altLang="en-US" sz="2000" dirty="0" smtClean="0"/>
              <a:t>Is it possible that I might come into contact with or be exposed to excretions, secretions, body fluids, sputum, saliva or blood?</a:t>
            </a:r>
          </a:p>
          <a:p>
            <a:pPr>
              <a:lnSpc>
                <a:spcPct val="80000"/>
              </a:lnSpc>
              <a:buFont typeface="Wingdings" panose="05000000000000000000" pitchFamily="2" charset="2"/>
              <a:buChar char="q"/>
              <a:defRPr/>
            </a:pPr>
            <a:endParaRPr lang="en-US" altLang="en-US" sz="2000" dirty="0" smtClean="0"/>
          </a:p>
          <a:p>
            <a:pPr>
              <a:lnSpc>
                <a:spcPct val="80000"/>
              </a:lnSpc>
              <a:buFont typeface="Wingdings" panose="05000000000000000000" pitchFamily="2" charset="2"/>
              <a:buChar char="q"/>
              <a:defRPr/>
            </a:pPr>
            <a:r>
              <a:rPr lang="en-US" altLang="en-US" sz="2000" dirty="0" smtClean="0"/>
              <a:t>Am I entering into an isolation room/area that requires additional precautions? </a:t>
            </a:r>
          </a:p>
          <a:p>
            <a:pPr>
              <a:lnSpc>
                <a:spcPct val="80000"/>
              </a:lnSpc>
              <a:buFont typeface="Wingdings" panose="05000000000000000000" pitchFamily="2" charset="2"/>
              <a:buChar char="q"/>
              <a:defRPr/>
            </a:pPr>
            <a:endParaRPr lang="en-US" altLang="en-US" sz="2000" dirty="0" smtClean="0"/>
          </a:p>
          <a:p>
            <a:pPr>
              <a:lnSpc>
                <a:spcPct val="80000"/>
              </a:lnSpc>
              <a:buFont typeface="Wingdings" panose="05000000000000000000" pitchFamily="2" charset="2"/>
              <a:buChar char="q"/>
              <a:defRPr/>
            </a:pPr>
            <a:r>
              <a:rPr lang="en-US" altLang="en-US" sz="2000" dirty="0" smtClean="0"/>
              <a:t>If yes to the above, don the appropriate Personal Protective Equipment before entering the area. </a:t>
            </a:r>
          </a:p>
          <a:p>
            <a:pPr>
              <a:lnSpc>
                <a:spcPct val="80000"/>
              </a:lnSpc>
              <a:buFont typeface="Wingdings" panose="05000000000000000000" pitchFamily="2" charset="2"/>
              <a:buChar char="q"/>
              <a:defRPr/>
            </a:pPr>
            <a:endParaRPr lang="en-US" altLang="en-US" sz="2000" dirty="0" smtClean="0"/>
          </a:p>
          <a:p>
            <a:pPr>
              <a:lnSpc>
                <a:spcPct val="80000"/>
              </a:lnSpc>
              <a:buFont typeface="Wingdings" panose="05000000000000000000" pitchFamily="2" charset="2"/>
              <a:buChar char="q"/>
              <a:defRPr/>
            </a:pPr>
            <a:r>
              <a:rPr lang="en-US" altLang="en-US" sz="2000" dirty="0" smtClean="0"/>
              <a:t>If no, perform hand hygiene prior to entering the area. </a:t>
            </a:r>
            <a:endParaRPr lang="en-US" altLang="en-US" sz="2000" i="1" dirty="0" smtClean="0"/>
          </a:p>
          <a:p>
            <a:pPr>
              <a:lnSpc>
                <a:spcPct val="80000"/>
              </a:lnSpc>
              <a:buFont typeface="Wingdings" panose="05000000000000000000" pitchFamily="2" charset="2"/>
              <a:buChar char="q"/>
              <a:defRPr/>
            </a:pPr>
            <a:endParaRPr lang="en-US" altLang="en-US" sz="2000" i="1" dirty="0" smtClean="0"/>
          </a:p>
          <a:p>
            <a:pPr marL="0" indent="0" algn="ctr">
              <a:lnSpc>
                <a:spcPct val="80000"/>
              </a:lnSpc>
              <a:buFont typeface="Arial" pitchFamily="34" charset="0"/>
              <a:buNone/>
              <a:defRPr/>
            </a:pPr>
            <a:r>
              <a:rPr lang="en-US" altLang="en-US" sz="2000" b="1" dirty="0" smtClean="0">
                <a:solidFill>
                  <a:schemeClr val="tx2"/>
                </a:solidFill>
              </a:rPr>
              <a:t>Protect yourself by treating all body fluids/blood as potentially infectious. </a:t>
            </a:r>
            <a:r>
              <a:rPr lang="en-CA" altLang="en-US" sz="2000" b="1" dirty="0" smtClean="0">
                <a:solidFill>
                  <a:schemeClr val="tx2"/>
                </a:solidFill>
              </a:rPr>
              <a:t>By anticipating risks, you can identify PPE that is needed. </a:t>
            </a:r>
            <a:endParaRPr lang="en-US" altLang="en-US" sz="20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idx="4294967295"/>
          </p:nvPr>
        </p:nvSpPr>
        <p:spPr>
          <a:xfrm>
            <a:off x="315913" y="217488"/>
            <a:ext cx="6127750" cy="641350"/>
          </a:xfrm>
        </p:spPr>
        <p:txBody>
          <a:bodyPr/>
          <a:lstStyle/>
          <a:p>
            <a:pPr eaLnBrk="1" hangingPunct="1"/>
            <a:r>
              <a:rPr lang="en-US" altLang="en-US" sz="2900" b="1" smtClean="0">
                <a:solidFill>
                  <a:schemeClr val="accent2"/>
                </a:solidFill>
                <a:latin typeface="Myriad Pro" pitchFamily="34" charset="0"/>
                <a:ea typeface="Myriad Pro" pitchFamily="34" charset="0"/>
                <a:cs typeface="Myriad Pro" pitchFamily="34" charset="0"/>
              </a:rPr>
              <a:t>  </a:t>
            </a:r>
            <a:r>
              <a:rPr lang="en-US" altLang="en-US" sz="3300" b="1" smtClean="0">
                <a:latin typeface="Myriad Pro" pitchFamily="34" charset="0"/>
                <a:ea typeface="Myriad Pro" pitchFamily="34" charset="0"/>
                <a:cs typeface="Myriad Pro" pitchFamily="34" charset="0"/>
              </a:rPr>
              <a:t/>
            </a:r>
            <a:br>
              <a:rPr lang="en-US" altLang="en-US" sz="3300" b="1" smtClean="0">
                <a:latin typeface="Myriad Pro" pitchFamily="34" charset="0"/>
                <a:ea typeface="Myriad Pro" pitchFamily="34" charset="0"/>
                <a:cs typeface="Myriad Pro" pitchFamily="34" charset="0"/>
              </a:rPr>
            </a:br>
            <a:r>
              <a:rPr lang="en-US" altLang="en-US" sz="3300" smtClean="0">
                <a:latin typeface="Myriad Pro" pitchFamily="34" charset="0"/>
                <a:ea typeface="Myriad Pro" pitchFamily="34" charset="0"/>
                <a:cs typeface="Myriad Pro" pitchFamily="34" charset="0"/>
              </a:rPr>
              <a:t>Additional Precautions </a:t>
            </a:r>
            <a:endParaRPr lang="en-US" altLang="en-US" sz="2800" smtClean="0">
              <a:latin typeface="Myriad Pro" pitchFamily="34" charset="0"/>
              <a:ea typeface="Myriad Pro" pitchFamily="34" charset="0"/>
              <a:cs typeface="Myriad Pro" pitchFamily="34" charset="0"/>
            </a:endParaRPr>
          </a:p>
        </p:txBody>
      </p:sp>
      <p:pic>
        <p:nvPicPr>
          <p:cNvPr id="440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788" y="1389063"/>
            <a:ext cx="23685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1423988"/>
            <a:ext cx="235902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1389063"/>
            <a:ext cx="2338388"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Box 2"/>
          <p:cNvSpPr txBox="1">
            <a:spLocks noChangeArrowheads="1"/>
          </p:cNvSpPr>
          <p:nvPr/>
        </p:nvSpPr>
        <p:spPr bwMode="auto">
          <a:xfrm>
            <a:off x="1303338" y="4595813"/>
            <a:ext cx="65214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a:ea typeface="Myriad Pro" pitchFamily="34" charset="0"/>
                <a:cs typeface="Myriad Pro" pitchFamily="34" charset="0"/>
              </a:rPr>
              <a:t>There will be times that additional precautions must be taken due to the patient’s underlying condition(s). Ensure you follow the signage that tells you what PPE is required.  </a:t>
            </a:r>
            <a:endParaRPr lang="en-CA" altLang="en-US">
              <a:ea typeface="Myriad Pro" pitchFamily="34" charset="0"/>
              <a:cs typeface="Myriad Pro"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Contact Precautions</a:t>
            </a:r>
          </a:p>
        </p:txBody>
      </p:sp>
      <p:sp>
        <p:nvSpPr>
          <p:cNvPr id="45059" name="Rectangle 3"/>
          <p:cNvSpPr>
            <a:spLocks noGrp="1"/>
          </p:cNvSpPr>
          <p:nvPr>
            <p:ph type="body" idx="1"/>
          </p:nvPr>
        </p:nvSpPr>
        <p:spPr>
          <a:xfrm>
            <a:off x="309563" y="1349375"/>
            <a:ext cx="8605837" cy="4881563"/>
          </a:xfrm>
        </p:spPr>
        <p:txBody>
          <a:bodyPr/>
          <a:lstStyle/>
          <a:p>
            <a:pPr>
              <a:lnSpc>
                <a:spcPct val="90000"/>
              </a:lnSpc>
            </a:pPr>
            <a:r>
              <a:rPr lang="en-US" altLang="en-US" sz="2800" smtClean="0">
                <a:latin typeface="Myriad Pro" pitchFamily="34" charset="0"/>
                <a:ea typeface="Myriad Pro" pitchFamily="34" charset="0"/>
                <a:cs typeface="Myriad Pro" pitchFamily="34" charset="0"/>
              </a:rPr>
              <a:t>Gown &amp; gloves for all patient contact, no exceptions</a:t>
            </a:r>
          </a:p>
          <a:p>
            <a:pPr>
              <a:lnSpc>
                <a:spcPct val="90000"/>
              </a:lnSpc>
            </a:pPr>
            <a:r>
              <a:rPr lang="en-US" altLang="en-US" sz="2800" smtClean="0">
                <a:latin typeface="Myriad Pro" pitchFamily="34" charset="0"/>
                <a:ea typeface="Myriad Pro" pitchFamily="34" charset="0"/>
                <a:cs typeface="Myriad Pro" pitchFamily="34" charset="0"/>
              </a:rPr>
              <a:t>Private room </a:t>
            </a:r>
          </a:p>
          <a:p>
            <a:pPr lvl="1">
              <a:lnSpc>
                <a:spcPct val="90000"/>
              </a:lnSpc>
            </a:pPr>
            <a:r>
              <a:rPr lang="en-US" altLang="en-US" sz="2400" smtClean="0">
                <a:latin typeface="Myriad Pro" pitchFamily="34" charset="0"/>
                <a:ea typeface="Myriad Pro" pitchFamily="34" charset="0"/>
                <a:cs typeface="Myriad Pro" pitchFamily="34" charset="0"/>
              </a:rPr>
              <a:t>if possible</a:t>
            </a:r>
          </a:p>
          <a:p>
            <a:pPr>
              <a:lnSpc>
                <a:spcPct val="90000"/>
              </a:lnSpc>
            </a:pPr>
            <a:r>
              <a:rPr lang="en-US" altLang="en-US" sz="2800" smtClean="0">
                <a:latin typeface="Myriad Pro" pitchFamily="34" charset="0"/>
                <a:ea typeface="Myriad Pro" pitchFamily="34" charset="0"/>
                <a:cs typeface="Myriad Pro" pitchFamily="34" charset="0"/>
              </a:rPr>
              <a:t>Used for:</a:t>
            </a:r>
          </a:p>
          <a:p>
            <a:pPr lvl="1">
              <a:lnSpc>
                <a:spcPct val="90000"/>
              </a:lnSpc>
            </a:pPr>
            <a:r>
              <a:rPr lang="en-US" altLang="en-US" sz="2400" b="1" smtClean="0">
                <a:latin typeface="Myriad Pro" pitchFamily="34" charset="0"/>
                <a:ea typeface="Myriad Pro" pitchFamily="34" charset="0"/>
                <a:cs typeface="Myriad Pro" pitchFamily="34" charset="0"/>
              </a:rPr>
              <a:t>MRSA</a:t>
            </a:r>
          </a:p>
          <a:p>
            <a:pPr lvl="1">
              <a:lnSpc>
                <a:spcPct val="90000"/>
              </a:lnSpc>
            </a:pPr>
            <a:r>
              <a:rPr lang="en-US" altLang="en-US" sz="2400" b="1" smtClean="0">
                <a:latin typeface="Myriad Pro" pitchFamily="34" charset="0"/>
                <a:ea typeface="Myriad Pro" pitchFamily="34" charset="0"/>
                <a:cs typeface="Myriad Pro" pitchFamily="34" charset="0"/>
              </a:rPr>
              <a:t>C.Diff  Infection (CDI) </a:t>
            </a:r>
          </a:p>
          <a:p>
            <a:pPr lvl="1">
              <a:lnSpc>
                <a:spcPct val="90000"/>
              </a:lnSpc>
            </a:pPr>
            <a:r>
              <a:rPr lang="en-US" altLang="en-US" sz="2400" b="1" smtClean="0">
                <a:latin typeface="Myriad Pro" pitchFamily="34" charset="0"/>
                <a:ea typeface="Myriad Pro" pitchFamily="34" charset="0"/>
                <a:cs typeface="Myriad Pro" pitchFamily="34" charset="0"/>
              </a:rPr>
              <a:t>VRE</a:t>
            </a:r>
          </a:p>
          <a:p>
            <a:pPr lvl="1">
              <a:lnSpc>
                <a:spcPct val="90000"/>
              </a:lnSpc>
            </a:pPr>
            <a:r>
              <a:rPr lang="en-US" altLang="en-US" sz="2400" b="1" smtClean="0">
                <a:latin typeface="Myriad Pro" pitchFamily="34" charset="0"/>
                <a:ea typeface="Myriad Pro" pitchFamily="34" charset="0"/>
                <a:cs typeface="Myriad Pro" pitchFamily="34" charset="0"/>
              </a:rPr>
              <a:t>Norovirus</a:t>
            </a:r>
          </a:p>
          <a:p>
            <a:pPr lvl="1">
              <a:lnSpc>
                <a:spcPct val="90000"/>
              </a:lnSpc>
              <a:buFont typeface="Arial" pitchFamily="34" charset="0"/>
              <a:buNone/>
            </a:pPr>
            <a:endParaRPr lang="en-US" altLang="en-US" sz="2400" b="1" smtClean="0">
              <a:latin typeface="Myriad Pro" pitchFamily="34" charset="0"/>
              <a:ea typeface="Myriad Pro" pitchFamily="34" charset="0"/>
              <a:cs typeface="Myriad Pro" pitchFamily="34" charset="0"/>
            </a:endParaRPr>
          </a:p>
          <a:p>
            <a:pPr>
              <a:lnSpc>
                <a:spcPct val="90000"/>
              </a:lnSpc>
            </a:pPr>
            <a:endParaRPr lang="en-US" altLang="en-US" sz="2800" smtClean="0">
              <a:latin typeface="Myriad Pro" pitchFamily="34" charset="0"/>
              <a:ea typeface="Myriad Pro" pitchFamily="34" charset="0"/>
              <a:cs typeface="Myriad Pro" pitchFamily="34" charset="0"/>
            </a:endParaRPr>
          </a:p>
        </p:txBody>
      </p:sp>
      <p:pic>
        <p:nvPicPr>
          <p:cNvPr id="4506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038" y="2312988"/>
            <a:ext cx="168116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Droplet Precautions</a:t>
            </a:r>
          </a:p>
        </p:txBody>
      </p:sp>
      <p:sp>
        <p:nvSpPr>
          <p:cNvPr id="38915" name="Rectangle 3"/>
          <p:cNvSpPr>
            <a:spLocks noGrp="1"/>
          </p:cNvSpPr>
          <p:nvPr>
            <p:ph type="body" idx="1"/>
          </p:nvPr>
        </p:nvSpPr>
        <p:spPr>
          <a:xfrm>
            <a:off x="309563" y="1349375"/>
            <a:ext cx="8524875" cy="4881563"/>
          </a:xfrm>
        </p:spPr>
        <p:txBody>
          <a:bodyPr/>
          <a:lstStyle/>
          <a:p>
            <a:pPr>
              <a:defRPr/>
            </a:pPr>
            <a:r>
              <a:rPr lang="en-US" altLang="en-US" sz="2800" dirty="0" smtClean="0"/>
              <a:t>Fluid-resistant procedure mask &amp; eye protection</a:t>
            </a:r>
          </a:p>
          <a:p>
            <a:pPr>
              <a:defRPr/>
            </a:pPr>
            <a:r>
              <a:rPr lang="en-US" altLang="en-US" sz="2800" dirty="0" smtClean="0"/>
              <a:t>Private room </a:t>
            </a:r>
          </a:p>
          <a:p>
            <a:pPr>
              <a:defRPr/>
            </a:pPr>
            <a:r>
              <a:rPr lang="en-US" altLang="en-US" sz="2800" dirty="0" smtClean="0"/>
              <a:t>Used for:</a:t>
            </a:r>
          </a:p>
          <a:p>
            <a:pPr lvl="1">
              <a:defRPr/>
            </a:pPr>
            <a:r>
              <a:rPr lang="en-US" altLang="en-US" b="1" dirty="0" smtClean="0"/>
              <a:t>Meningitis</a:t>
            </a:r>
          </a:p>
          <a:p>
            <a:pPr lvl="1">
              <a:defRPr/>
            </a:pPr>
            <a:r>
              <a:rPr lang="en-US" altLang="en-US" b="1" dirty="0" smtClean="0"/>
              <a:t>Pertussis</a:t>
            </a:r>
          </a:p>
          <a:p>
            <a:pPr lvl="1">
              <a:defRPr/>
            </a:pPr>
            <a:r>
              <a:rPr lang="en-US" altLang="en-US" b="1" dirty="0" smtClean="0"/>
              <a:t>Rubella</a:t>
            </a:r>
          </a:p>
          <a:p>
            <a:pPr marL="0" indent="0">
              <a:spcBef>
                <a:spcPts val="0"/>
              </a:spcBef>
              <a:buFont typeface="Arial" pitchFamily="34" charset="0"/>
              <a:buNone/>
              <a:defRPr/>
            </a:pPr>
            <a:endParaRPr lang="en-US" altLang="en-US" sz="2400" dirty="0" smtClean="0">
              <a:solidFill>
                <a:srgbClr val="FF0000"/>
              </a:solidFill>
            </a:endParaRPr>
          </a:p>
          <a:p>
            <a:pPr marL="0" indent="0">
              <a:spcBef>
                <a:spcPts val="0"/>
              </a:spcBef>
              <a:buFont typeface="Arial" pitchFamily="34" charset="0"/>
              <a:buNone/>
              <a:defRPr/>
            </a:pPr>
            <a:r>
              <a:rPr lang="en-US" altLang="en-US" sz="2400" dirty="0" smtClean="0">
                <a:solidFill>
                  <a:srgbClr val="FF0000"/>
                </a:solidFill>
              </a:rPr>
              <a:t>At KGH, most procedure masks have an attached face </a:t>
            </a:r>
          </a:p>
          <a:p>
            <a:pPr marL="0" indent="0">
              <a:spcBef>
                <a:spcPts val="0"/>
              </a:spcBef>
              <a:buFont typeface="Arial" pitchFamily="34" charset="0"/>
              <a:buNone/>
              <a:defRPr/>
            </a:pPr>
            <a:r>
              <a:rPr lang="en-US" altLang="en-US" sz="2400" dirty="0" smtClean="0">
                <a:solidFill>
                  <a:srgbClr val="FF0000"/>
                </a:solidFill>
              </a:rPr>
              <a:t>shield. If no shield is present, safety glasses must be worn. </a:t>
            </a: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213" y="2185988"/>
            <a:ext cx="1633537"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Contact &amp; Droplet Precautions</a:t>
            </a:r>
          </a:p>
        </p:txBody>
      </p:sp>
      <p:sp>
        <p:nvSpPr>
          <p:cNvPr id="88067" name="Rectangle 3"/>
          <p:cNvSpPr>
            <a:spLocks noGrp="1"/>
          </p:cNvSpPr>
          <p:nvPr>
            <p:ph type="body" idx="1"/>
          </p:nvPr>
        </p:nvSpPr>
        <p:spPr/>
        <p:txBody>
          <a:bodyPr/>
          <a:lstStyle/>
          <a:p>
            <a:pPr>
              <a:lnSpc>
                <a:spcPct val="90000"/>
              </a:lnSpc>
              <a:defRPr/>
            </a:pPr>
            <a:r>
              <a:rPr lang="en-US" altLang="en-US" sz="2800" dirty="0" smtClean="0"/>
              <a:t>Gown &amp; gloves, fluid resistant procedural mask &amp; eye protection for all patient contact</a:t>
            </a:r>
          </a:p>
          <a:p>
            <a:pPr>
              <a:lnSpc>
                <a:spcPct val="90000"/>
              </a:lnSpc>
              <a:defRPr/>
            </a:pPr>
            <a:r>
              <a:rPr lang="en-US" altLang="en-US" sz="2800" dirty="0" smtClean="0"/>
              <a:t>Private room</a:t>
            </a:r>
          </a:p>
          <a:p>
            <a:pPr>
              <a:lnSpc>
                <a:spcPct val="90000"/>
              </a:lnSpc>
              <a:defRPr/>
            </a:pPr>
            <a:r>
              <a:rPr lang="en-US" altLang="en-US" sz="2800" dirty="0" smtClean="0"/>
              <a:t>Used for:</a:t>
            </a:r>
          </a:p>
          <a:p>
            <a:pPr lvl="1">
              <a:lnSpc>
                <a:spcPct val="90000"/>
              </a:lnSpc>
              <a:defRPr/>
            </a:pPr>
            <a:r>
              <a:rPr lang="en-US" altLang="en-US" b="1" dirty="0" smtClean="0"/>
              <a:t>Influenza</a:t>
            </a:r>
          </a:p>
          <a:p>
            <a:pPr lvl="1">
              <a:lnSpc>
                <a:spcPct val="90000"/>
              </a:lnSpc>
              <a:defRPr/>
            </a:pPr>
            <a:r>
              <a:rPr lang="en-US" altLang="en-US" b="1" dirty="0" smtClean="0"/>
              <a:t>MRSA in sputum</a:t>
            </a:r>
          </a:p>
          <a:p>
            <a:pPr lvl="1">
              <a:spcBef>
                <a:spcPts val="0"/>
              </a:spcBef>
              <a:defRPr/>
            </a:pPr>
            <a:r>
              <a:rPr lang="en-US" altLang="en-US" b="1" dirty="0" smtClean="0"/>
              <a:t>Acute Respiratory</a:t>
            </a:r>
          </a:p>
          <a:p>
            <a:pPr marL="457200" lvl="1" indent="0">
              <a:spcBef>
                <a:spcPts val="0"/>
              </a:spcBef>
              <a:buFont typeface="Arial" pitchFamily="34" charset="0"/>
              <a:buNone/>
              <a:defRPr/>
            </a:pPr>
            <a:r>
              <a:rPr lang="en-US" altLang="en-US" b="1" dirty="0" smtClean="0"/>
              <a:t>   Infection </a:t>
            </a:r>
            <a:r>
              <a:rPr lang="en-US" altLang="en-US" dirty="0" smtClean="0"/>
              <a:t>(ARI)</a:t>
            </a:r>
          </a:p>
          <a:p>
            <a:pPr lvl="1">
              <a:lnSpc>
                <a:spcPct val="90000"/>
              </a:lnSpc>
              <a:buFont typeface="Arial" pitchFamily="34" charset="0"/>
              <a:buNone/>
              <a:defRPr/>
            </a:pPr>
            <a:endParaRPr lang="en-US" altLang="en-US" dirty="0" smtClean="0"/>
          </a:p>
          <a:p>
            <a:pPr>
              <a:lnSpc>
                <a:spcPct val="90000"/>
              </a:lnSpc>
              <a:buFont typeface="Arial" pitchFamily="34" charset="0"/>
              <a:buNone/>
              <a:defRPr/>
            </a:pPr>
            <a:endParaRPr lang="en-US" altLang="en-US" dirty="0" smtClean="0"/>
          </a:p>
          <a:p>
            <a:pPr>
              <a:lnSpc>
                <a:spcPct val="90000"/>
              </a:lnSpc>
              <a:defRPr/>
            </a:pPr>
            <a:endParaRPr lang="en-US" altLang="en-US" dirty="0" smtClean="0"/>
          </a:p>
          <a:p>
            <a:pPr>
              <a:lnSpc>
                <a:spcPct val="90000"/>
              </a:lnSpc>
              <a:defRPr/>
            </a:pPr>
            <a:endParaRPr lang="en-US" alt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Airborne Precautions</a:t>
            </a:r>
          </a:p>
        </p:txBody>
      </p:sp>
      <p:sp>
        <p:nvSpPr>
          <p:cNvPr id="33795" name="Rectangle 3"/>
          <p:cNvSpPr>
            <a:spLocks noGrp="1"/>
          </p:cNvSpPr>
          <p:nvPr>
            <p:ph type="body" idx="1"/>
          </p:nvPr>
        </p:nvSpPr>
        <p:spPr>
          <a:xfrm>
            <a:off x="168275" y="1249363"/>
            <a:ext cx="8774113" cy="3195637"/>
          </a:xfrm>
        </p:spPr>
        <p:txBody>
          <a:bodyPr/>
          <a:lstStyle/>
          <a:p>
            <a:pPr>
              <a:lnSpc>
                <a:spcPct val="80000"/>
              </a:lnSpc>
              <a:defRPr/>
            </a:pPr>
            <a:r>
              <a:rPr lang="en-US" altLang="en-US" sz="2400" dirty="0" smtClean="0"/>
              <a:t>Are required for patients with suspected or confirmed:  </a:t>
            </a:r>
          </a:p>
          <a:p>
            <a:pPr lvl="1">
              <a:lnSpc>
                <a:spcPct val="80000"/>
              </a:lnSpc>
              <a:defRPr/>
            </a:pPr>
            <a:r>
              <a:rPr lang="en-US" altLang="en-US" sz="1800" b="1" dirty="0" smtClean="0"/>
              <a:t> Tuberculosis (TB)</a:t>
            </a:r>
          </a:p>
          <a:p>
            <a:pPr lvl="1">
              <a:lnSpc>
                <a:spcPct val="80000"/>
              </a:lnSpc>
              <a:defRPr/>
            </a:pPr>
            <a:r>
              <a:rPr lang="en-US" altLang="en-US" sz="1800" b="1" dirty="0" smtClean="0"/>
              <a:t> Varicella (chickenpox)</a:t>
            </a:r>
          </a:p>
          <a:p>
            <a:pPr lvl="1">
              <a:lnSpc>
                <a:spcPct val="80000"/>
              </a:lnSpc>
              <a:defRPr/>
            </a:pPr>
            <a:r>
              <a:rPr lang="en-US" altLang="en-US" sz="1800" b="1" dirty="0" smtClean="0"/>
              <a:t> Measles</a:t>
            </a:r>
          </a:p>
          <a:p>
            <a:pPr lvl="1">
              <a:lnSpc>
                <a:spcPct val="80000"/>
              </a:lnSpc>
              <a:defRPr/>
            </a:pPr>
            <a:r>
              <a:rPr lang="en-US" altLang="en-US" sz="1800" b="1" dirty="0" smtClean="0"/>
              <a:t> Disseminated Varicella Zoster (shingles)</a:t>
            </a:r>
          </a:p>
          <a:p>
            <a:pPr>
              <a:lnSpc>
                <a:spcPct val="80000"/>
              </a:lnSpc>
              <a:defRPr/>
            </a:pPr>
            <a:endParaRPr lang="en-US" altLang="en-US" sz="2400" dirty="0" smtClean="0"/>
          </a:p>
          <a:p>
            <a:pPr>
              <a:lnSpc>
                <a:spcPct val="80000"/>
              </a:lnSpc>
              <a:defRPr/>
            </a:pPr>
            <a:r>
              <a:rPr lang="en-US" altLang="en-US" sz="2400" dirty="0" smtClean="0"/>
              <a:t>Requires patient be put in a negative pressure isolation room </a:t>
            </a:r>
          </a:p>
          <a:p>
            <a:pPr>
              <a:lnSpc>
                <a:spcPct val="80000"/>
              </a:lnSpc>
              <a:defRPr/>
            </a:pPr>
            <a:endParaRPr lang="en-US" altLang="en-US" sz="2400" dirty="0" smtClean="0"/>
          </a:p>
          <a:p>
            <a:pPr>
              <a:lnSpc>
                <a:spcPct val="80000"/>
              </a:lnSpc>
              <a:defRPr/>
            </a:pPr>
            <a:r>
              <a:rPr lang="en-US" altLang="en-US" sz="2400" dirty="0" smtClean="0"/>
              <a:t>Requires worker to wear a N95 respirator </a:t>
            </a:r>
            <a:r>
              <a:rPr lang="en-US" altLang="en-US" sz="2400" u="sng" dirty="0" smtClean="0"/>
              <a:t>and eye protection</a:t>
            </a:r>
          </a:p>
          <a:p>
            <a:pPr lvl="1">
              <a:lnSpc>
                <a:spcPct val="80000"/>
              </a:lnSpc>
              <a:defRPr/>
            </a:pPr>
            <a:r>
              <a:rPr lang="en-US" altLang="en-US" sz="1800" dirty="0" smtClean="0"/>
              <a:t>In order to don a respirator, the student must be medically cleared, trained, and fit tested. Only the respirator size and model you have been successfully fit tested on should be worn. A N95 respirator cannot be worn unless you are clean shaven. </a:t>
            </a:r>
          </a:p>
          <a:p>
            <a:pPr lvl="1">
              <a:lnSpc>
                <a:spcPct val="80000"/>
              </a:lnSpc>
              <a:defRPr/>
            </a:pPr>
            <a:endParaRPr lang="en-US" altLang="en-US" sz="1800" dirty="0" smtClean="0"/>
          </a:p>
          <a:p>
            <a:pPr marL="0" indent="0">
              <a:lnSpc>
                <a:spcPct val="80000"/>
              </a:lnSpc>
              <a:buFont typeface="Arial" pitchFamily="34" charset="0"/>
              <a:buNone/>
              <a:defRPr/>
            </a:pPr>
            <a:r>
              <a:rPr lang="en-US" altLang="en-US" sz="1800" dirty="0" smtClean="0"/>
              <a:t> </a:t>
            </a:r>
            <a:endParaRPr lang="en-US" altLang="en-US" sz="2400" dirty="0" smtClean="0"/>
          </a:p>
          <a:p>
            <a:pPr>
              <a:lnSpc>
                <a:spcPct val="80000"/>
              </a:lnSpc>
              <a:defRPr/>
            </a:pPr>
            <a:endParaRPr lang="en-US" altLang="en-US" sz="2400" dirty="0" smtClean="0"/>
          </a:p>
        </p:txBody>
      </p:sp>
      <p:sp>
        <p:nvSpPr>
          <p:cNvPr id="48132" name="TextBox 1"/>
          <p:cNvSpPr txBox="1">
            <a:spLocks noChangeArrowheads="1"/>
          </p:cNvSpPr>
          <p:nvPr/>
        </p:nvSpPr>
        <p:spPr bwMode="auto">
          <a:xfrm>
            <a:off x="309563" y="5281613"/>
            <a:ext cx="8626475"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marL="0" lvl="1" eaLnBrk="1" hangingPunct="1">
              <a:lnSpc>
                <a:spcPct val="80000"/>
              </a:lnSpc>
            </a:pPr>
            <a:r>
              <a:rPr lang="en-US" altLang="en-US" sz="1600" b="1" u="sng">
                <a:latin typeface="Myriad Pro" pitchFamily="34" charset="0"/>
                <a:ea typeface="Myriad Pro" pitchFamily="34" charset="0"/>
                <a:cs typeface="Myriad Pro" pitchFamily="34" charset="0"/>
              </a:rPr>
              <a:t>Note</a:t>
            </a:r>
            <a:r>
              <a:rPr lang="en-US" altLang="en-US" sz="1600" b="1">
                <a:latin typeface="Myriad Pro" pitchFamily="34" charset="0"/>
                <a:ea typeface="Myriad Pro" pitchFamily="34" charset="0"/>
                <a:cs typeface="Myriad Pro" pitchFamily="34" charset="0"/>
              </a:rPr>
              <a:t>- </a:t>
            </a:r>
            <a:r>
              <a:rPr lang="en-US" altLang="en-US" sz="1600">
                <a:latin typeface="Myriad Pro" pitchFamily="34" charset="0"/>
                <a:ea typeface="Myriad Pro" pitchFamily="34" charset="0"/>
                <a:cs typeface="Myriad Pro" pitchFamily="34" charset="0"/>
              </a:rPr>
              <a:t>Chickenpox and disseminated shingles require Airborne </a:t>
            </a:r>
            <a:r>
              <a:rPr lang="en-US" altLang="en-US" sz="1600" b="1">
                <a:latin typeface="Myriad Pro" pitchFamily="34" charset="0"/>
                <a:ea typeface="Myriad Pro" pitchFamily="34" charset="0"/>
                <a:cs typeface="Myriad Pro" pitchFamily="34" charset="0"/>
              </a:rPr>
              <a:t>and</a:t>
            </a:r>
            <a:r>
              <a:rPr lang="en-US" altLang="en-US" sz="1600">
                <a:latin typeface="Myriad Pro" pitchFamily="34" charset="0"/>
                <a:ea typeface="Myriad Pro" pitchFamily="34" charset="0"/>
                <a:cs typeface="Myriad Pro" pitchFamily="34" charset="0"/>
              </a:rPr>
              <a:t> Contact Precautions</a:t>
            </a:r>
          </a:p>
          <a:p>
            <a:pPr marL="0" lvl="1" eaLnBrk="1" hangingPunct="1">
              <a:lnSpc>
                <a:spcPct val="80000"/>
              </a:lnSpc>
            </a:pPr>
            <a:endParaRPr lang="en-US" altLang="en-US" sz="1600" b="1" u="sng">
              <a:latin typeface="Myriad Pro" pitchFamily="34" charset="0"/>
              <a:ea typeface="Myriad Pro" pitchFamily="34" charset="0"/>
              <a:cs typeface="Myriad Pro" pitchFamily="34" charset="0"/>
            </a:endParaRPr>
          </a:p>
          <a:p>
            <a:pPr marL="0" lvl="1" eaLnBrk="1" hangingPunct="1">
              <a:lnSpc>
                <a:spcPct val="80000"/>
              </a:lnSpc>
            </a:pPr>
            <a:r>
              <a:rPr lang="en-US" altLang="en-US" sz="1600" b="1" u="sng">
                <a:latin typeface="Myriad Pro" pitchFamily="34" charset="0"/>
                <a:ea typeface="Myriad Pro" pitchFamily="34" charset="0"/>
                <a:cs typeface="Myriad Pro" pitchFamily="34" charset="0"/>
              </a:rPr>
              <a:t>Note</a:t>
            </a:r>
            <a:r>
              <a:rPr lang="en-US" altLang="en-US" sz="1600">
                <a:latin typeface="Myriad Pro" pitchFamily="34" charset="0"/>
                <a:ea typeface="Myriad Pro" pitchFamily="34" charset="0"/>
                <a:cs typeface="Myriad Pro" pitchFamily="34" charset="0"/>
              </a:rPr>
              <a:t>: For chickenpox, disseminated shingles and measles, non-immune persons should not enter room</a:t>
            </a:r>
          </a:p>
          <a:p>
            <a:pPr eaLnBrk="1" hangingPunct="1"/>
            <a:r>
              <a:rPr lang="en-US" altLang="en-US">
                <a:ea typeface="Myriad Pro" pitchFamily="34" charset="0"/>
                <a:cs typeface="Myriad Pro" pitchFamily="34" charset="0"/>
              </a:rPr>
              <a:t> </a:t>
            </a:r>
            <a:endParaRPr lang="en-CA" altLang="en-US">
              <a:ea typeface="Myriad Pro" pitchFamily="34" charset="0"/>
              <a:cs typeface="Myriad Pro" pitchFamily="34" charset="0"/>
            </a:endParaRPr>
          </a:p>
        </p:txBody>
      </p:sp>
      <p:pic>
        <p:nvPicPr>
          <p:cNvPr id="4813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325" y="1782763"/>
            <a:ext cx="1404938"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313" y="1741488"/>
            <a:ext cx="10112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a:xfrm>
            <a:off x="309563" y="285750"/>
            <a:ext cx="6143625" cy="738188"/>
          </a:xfrm>
        </p:spPr>
        <p:txBody>
          <a:bodyPr/>
          <a:lstStyle/>
          <a:p>
            <a:pPr algn="ctr"/>
            <a:r>
              <a:rPr lang="en-US" altLang="en-US" sz="3300" smtClean="0">
                <a:latin typeface="Myriad Pro" pitchFamily="34" charset="0"/>
                <a:ea typeface="Myriad Pro" pitchFamily="34" charset="0"/>
                <a:cs typeface="Myriad Pro" pitchFamily="34" charset="0"/>
              </a:rPr>
              <a:t>Donning PPE</a:t>
            </a:r>
          </a:p>
        </p:txBody>
      </p:sp>
      <p:sp>
        <p:nvSpPr>
          <p:cNvPr id="49155" name="Rectangle 3"/>
          <p:cNvSpPr>
            <a:spLocks noGrp="1"/>
          </p:cNvSpPr>
          <p:nvPr>
            <p:ph type="body" idx="1"/>
          </p:nvPr>
        </p:nvSpPr>
        <p:spPr>
          <a:xfrm>
            <a:off x="309561" y="1546225"/>
            <a:ext cx="6862419" cy="4379913"/>
          </a:xfrm>
        </p:spPr>
        <p:txBody>
          <a:bodyPr/>
          <a:lstStyle/>
          <a:p>
            <a:pPr marL="609600" indent="-609600">
              <a:lnSpc>
                <a:spcPct val="80000"/>
              </a:lnSpc>
              <a:buFont typeface="Arial" pitchFamily="34" charset="0"/>
              <a:buAutoNum type="arabicPeriod"/>
            </a:pPr>
            <a:r>
              <a:rPr lang="en-US" altLang="en-US" sz="2000" dirty="0" smtClean="0">
                <a:latin typeface="Myriad Pro" pitchFamily="34" charset="0"/>
                <a:ea typeface="Myriad Pro" pitchFamily="34" charset="0"/>
                <a:cs typeface="Myriad Pro" pitchFamily="34" charset="0"/>
              </a:rPr>
              <a:t>Perform hand hygiene</a:t>
            </a:r>
          </a:p>
          <a:p>
            <a:pPr marL="609600" indent="-609600">
              <a:lnSpc>
                <a:spcPct val="80000"/>
              </a:lnSpc>
              <a:buFont typeface="Arial" pitchFamily="34" charset="0"/>
              <a:buAutoNum type="arabicPeriod"/>
            </a:pPr>
            <a:endParaRPr lang="en-US" altLang="en-US" sz="2000" dirty="0" smtClean="0">
              <a:latin typeface="Myriad Pro" pitchFamily="34" charset="0"/>
              <a:ea typeface="Myriad Pro" pitchFamily="34" charset="0"/>
              <a:cs typeface="Myriad Pro" pitchFamily="34" charset="0"/>
            </a:endParaRPr>
          </a:p>
          <a:p>
            <a:pPr marL="609600" indent="-609600">
              <a:lnSpc>
                <a:spcPct val="80000"/>
              </a:lnSpc>
              <a:buFont typeface="Arial" pitchFamily="34" charset="0"/>
              <a:buAutoNum type="arabicPeriod"/>
            </a:pPr>
            <a:r>
              <a:rPr lang="en-US" altLang="en-US" sz="2000" dirty="0" smtClean="0">
                <a:latin typeface="Myriad Pro" pitchFamily="34" charset="0"/>
                <a:ea typeface="Myriad Pro" pitchFamily="34" charset="0"/>
                <a:cs typeface="Myriad Pro" pitchFamily="34" charset="0"/>
              </a:rPr>
              <a:t>Put on gown and tie neck and waist securely</a:t>
            </a:r>
          </a:p>
          <a:p>
            <a:pPr marL="609600" indent="-609600">
              <a:lnSpc>
                <a:spcPct val="80000"/>
              </a:lnSpc>
              <a:buFont typeface="Arial" pitchFamily="34" charset="0"/>
              <a:buAutoNum type="arabicPeriod"/>
            </a:pPr>
            <a:endParaRPr lang="en-US" altLang="en-US" sz="2000" dirty="0" smtClean="0">
              <a:latin typeface="Myriad Pro" pitchFamily="34" charset="0"/>
              <a:ea typeface="Myriad Pro" pitchFamily="34" charset="0"/>
              <a:cs typeface="Myriad Pro" pitchFamily="34" charset="0"/>
            </a:endParaRPr>
          </a:p>
          <a:p>
            <a:pPr marL="609600" indent="-609600">
              <a:lnSpc>
                <a:spcPct val="80000"/>
              </a:lnSpc>
              <a:buFont typeface="Arial" pitchFamily="34" charset="0"/>
              <a:buAutoNum type="arabicPeriod"/>
            </a:pPr>
            <a:r>
              <a:rPr lang="en-US" altLang="en-US" sz="2000" dirty="0" smtClean="0">
                <a:latin typeface="Myriad Pro" pitchFamily="34" charset="0"/>
                <a:ea typeface="Myriad Pro" pitchFamily="34" charset="0"/>
                <a:cs typeface="Myriad Pro" pitchFamily="34" charset="0"/>
              </a:rPr>
              <a:t>Put on procedure mask with visor for Droplet precautions or a N95 respirator for Airborne precautions</a:t>
            </a:r>
          </a:p>
          <a:p>
            <a:pPr marL="609600" indent="-609600">
              <a:lnSpc>
                <a:spcPct val="80000"/>
              </a:lnSpc>
              <a:buFont typeface="Arial" pitchFamily="34" charset="0"/>
              <a:buAutoNum type="arabicPeriod"/>
            </a:pPr>
            <a:endParaRPr lang="en-US" altLang="en-US" sz="2000" dirty="0" smtClean="0">
              <a:latin typeface="Myriad Pro" pitchFamily="34" charset="0"/>
              <a:ea typeface="Myriad Pro" pitchFamily="34" charset="0"/>
              <a:cs typeface="Myriad Pro" pitchFamily="34" charset="0"/>
            </a:endParaRPr>
          </a:p>
          <a:p>
            <a:pPr marL="609600" indent="-609600">
              <a:lnSpc>
                <a:spcPct val="80000"/>
              </a:lnSpc>
              <a:buFont typeface="Arial" pitchFamily="34" charset="0"/>
              <a:buAutoNum type="arabicPeriod"/>
            </a:pPr>
            <a:r>
              <a:rPr lang="en-US" altLang="en-US" sz="2000" dirty="0" smtClean="0">
                <a:latin typeface="Myriad Pro" pitchFamily="34" charset="0"/>
                <a:ea typeface="Myriad Pro" pitchFamily="34" charset="0"/>
                <a:cs typeface="Myriad Pro" pitchFamily="34" charset="0"/>
              </a:rPr>
              <a:t>Put on eye protection (if visor is not attached to procedure mask) or if using N95 respirator</a:t>
            </a:r>
          </a:p>
          <a:p>
            <a:pPr marL="609600" indent="-609600">
              <a:lnSpc>
                <a:spcPct val="80000"/>
              </a:lnSpc>
              <a:buFont typeface="Arial" pitchFamily="34" charset="0"/>
              <a:buAutoNum type="arabicPeriod"/>
            </a:pPr>
            <a:endParaRPr lang="en-US" altLang="en-US" sz="2000" dirty="0" smtClean="0">
              <a:latin typeface="Myriad Pro" pitchFamily="34" charset="0"/>
              <a:ea typeface="Myriad Pro" pitchFamily="34" charset="0"/>
              <a:cs typeface="Myriad Pro" pitchFamily="34" charset="0"/>
            </a:endParaRPr>
          </a:p>
          <a:p>
            <a:pPr marL="609600" indent="-609600">
              <a:lnSpc>
                <a:spcPct val="80000"/>
              </a:lnSpc>
              <a:buFont typeface="Arial" pitchFamily="34" charset="0"/>
              <a:buAutoNum type="arabicPeriod"/>
            </a:pPr>
            <a:r>
              <a:rPr lang="en-US" altLang="en-US" sz="2000" dirty="0" smtClean="0">
                <a:latin typeface="Myriad Pro" pitchFamily="34" charset="0"/>
                <a:ea typeface="Myriad Pro" pitchFamily="34" charset="0"/>
                <a:cs typeface="Myriad Pro" pitchFamily="34" charset="0"/>
              </a:rPr>
              <a:t>Put on gloves- gloves should cover the gowns’ cuff</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09563" y="261938"/>
            <a:ext cx="6143625" cy="738187"/>
          </a:xfrm>
        </p:spPr>
        <p:txBody>
          <a:bodyPr/>
          <a:lstStyle/>
          <a:p>
            <a:r>
              <a:rPr lang="en-US" altLang="en-US" smtClean="0">
                <a:latin typeface="Myriad Pro" pitchFamily="34" charset="0"/>
                <a:ea typeface="Myriad Pro" pitchFamily="34" charset="0"/>
                <a:cs typeface="Myriad Pro" pitchFamily="34" charset="0"/>
              </a:rPr>
              <a:t>Removing (doffing) PPE</a:t>
            </a:r>
            <a:endParaRPr lang="en-CA" altLang="en-US"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349375"/>
            <a:ext cx="7556480" cy="4881563"/>
          </a:xfrm>
        </p:spPr>
        <p:txBody>
          <a:bodyPr>
            <a:normAutofit/>
          </a:bodyPr>
          <a:lstStyle/>
          <a:p>
            <a:pPr marL="0" indent="0">
              <a:buFont typeface="Arial" pitchFamily="34" charset="0"/>
              <a:buNone/>
              <a:defRPr/>
            </a:pPr>
            <a:r>
              <a:rPr lang="en-US" sz="2000" dirty="0" smtClean="0"/>
              <a:t>In order to avoid contaminating yourself when removing (doffing) your PPE, it is important to follow a specific order: </a:t>
            </a:r>
          </a:p>
          <a:p>
            <a:pPr marL="0" indent="0">
              <a:buFont typeface="Arial" pitchFamily="34" charset="0"/>
              <a:buNone/>
              <a:defRPr/>
            </a:pPr>
            <a:endParaRPr lang="en-US" sz="2400" dirty="0" smtClean="0"/>
          </a:p>
          <a:p>
            <a:pPr marL="514350" indent="-514350">
              <a:buFont typeface="+mj-lt"/>
              <a:buAutoNum type="arabicPeriod"/>
              <a:defRPr/>
            </a:pPr>
            <a:r>
              <a:rPr lang="en-US" sz="2000" dirty="0" smtClean="0"/>
              <a:t>Remove gloves using glove to glove/skin to skin technique </a:t>
            </a:r>
            <a:endParaRPr lang="en-US" sz="2000" dirty="0" smtClean="0">
              <a:solidFill>
                <a:srgbClr val="FF0000"/>
              </a:solidFill>
            </a:endParaRPr>
          </a:p>
          <a:p>
            <a:pPr marL="514350" indent="-514350">
              <a:buFont typeface="+mj-lt"/>
              <a:buAutoNum type="arabicPeriod"/>
              <a:defRPr/>
            </a:pPr>
            <a:r>
              <a:rPr lang="en-US" sz="2000" dirty="0" smtClean="0"/>
              <a:t>Remove gown </a:t>
            </a:r>
            <a:endParaRPr lang="en-US" sz="2000" dirty="0" smtClean="0">
              <a:solidFill>
                <a:srgbClr val="FF0000"/>
              </a:solidFill>
            </a:endParaRPr>
          </a:p>
          <a:p>
            <a:pPr marL="514350" indent="-514350">
              <a:buFont typeface="+mj-lt"/>
              <a:buAutoNum type="arabicPeriod"/>
              <a:defRPr/>
            </a:pPr>
            <a:r>
              <a:rPr lang="en-US" sz="2000" dirty="0" smtClean="0"/>
              <a:t>Perform hand hygiene before bringing hands near your face.</a:t>
            </a:r>
          </a:p>
          <a:p>
            <a:pPr marL="514350" indent="-514350">
              <a:buFont typeface="+mj-lt"/>
              <a:buAutoNum type="arabicPeriod"/>
              <a:defRPr/>
            </a:pPr>
            <a:r>
              <a:rPr lang="en-US" sz="2000" dirty="0" smtClean="0"/>
              <a:t>Remove eye protection</a:t>
            </a:r>
          </a:p>
          <a:p>
            <a:pPr marL="514350" indent="-514350">
              <a:buFont typeface="+mj-lt"/>
              <a:buAutoNum type="arabicPeriod"/>
              <a:defRPr/>
            </a:pPr>
            <a:r>
              <a:rPr lang="en-US" sz="2000" dirty="0" smtClean="0"/>
              <a:t>Remove your procedure mask or N95</a:t>
            </a:r>
            <a:r>
              <a:rPr lang="en-US" altLang="en-US" sz="2000" dirty="0" smtClean="0"/>
              <a:t>. The front of the respirator is considered to be contaminated so avoid touching it.</a:t>
            </a:r>
            <a:r>
              <a:rPr lang="en-US" sz="2000" dirty="0" smtClean="0"/>
              <a:t> </a:t>
            </a:r>
          </a:p>
          <a:p>
            <a:pPr marL="514350" indent="-514350">
              <a:buFont typeface="+mj-lt"/>
              <a:buAutoNum type="arabicPeriod"/>
              <a:defRPr/>
            </a:pPr>
            <a:r>
              <a:rPr lang="en-US" sz="2000" dirty="0" smtClean="0"/>
              <a:t>Perform hand hygiene   </a:t>
            </a:r>
            <a:endParaRPr lang="en-CA" sz="2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p:cNvSpPr>
          <p:nvPr/>
        </p:nvSpPr>
        <p:spPr bwMode="auto">
          <a:xfrm>
            <a:off x="309563" y="285750"/>
            <a:ext cx="61436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US" altLang="en-US">
              <a:solidFill>
                <a:schemeClr val="bg1"/>
              </a:solidFill>
              <a:latin typeface="Myriad Pro" pitchFamily="34" charset="0"/>
              <a:ea typeface="Myriad Pro" pitchFamily="34" charset="0"/>
              <a:cs typeface="Myriad Pro" pitchFamily="34" charset="0"/>
            </a:endParaRPr>
          </a:p>
        </p:txBody>
      </p:sp>
      <p:sp>
        <p:nvSpPr>
          <p:cNvPr id="6" name="Right Triangle 5"/>
          <p:cNvSpPr/>
          <p:nvPr/>
        </p:nvSpPr>
        <p:spPr>
          <a:xfrm>
            <a:off x="0" y="6467475"/>
            <a:ext cx="428625" cy="390525"/>
          </a:xfrm>
          <a:prstGeom prst="rtTriangl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12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475" y="1420813"/>
            <a:ext cx="16605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tudio Session-097.jpg"/>
          <p:cNvPicPr>
            <a:picLocks noChangeAspect="1"/>
          </p:cNvPicPr>
          <p:nvPr/>
        </p:nvPicPr>
        <p:blipFill rotWithShape="1">
          <a:blip r:embed="rId3"/>
          <a:srcRect l="29727" t="18396" r="32000" b="6230"/>
          <a:stretch/>
        </p:blipFill>
        <p:spPr>
          <a:xfrm>
            <a:off x="6200775" y="1655763"/>
            <a:ext cx="1490663" cy="1954212"/>
          </a:xfrm>
          <a:prstGeom prst="rect">
            <a:avLst/>
          </a:prstGeom>
          <a:ln>
            <a:noFill/>
          </a:ln>
          <a:effectLst>
            <a:outerShdw blurRad="190500" algn="tl" rotWithShape="0">
              <a:srgbClr val="000000">
                <a:alpha val="70000"/>
              </a:srgbClr>
            </a:outerShdw>
          </a:effectLst>
        </p:spPr>
      </p:pic>
      <p:sp>
        <p:nvSpPr>
          <p:cNvPr id="51206" name="TextBox 1"/>
          <p:cNvSpPr txBox="1">
            <a:spLocks noChangeArrowheads="1"/>
          </p:cNvSpPr>
          <p:nvPr/>
        </p:nvSpPr>
        <p:spPr bwMode="auto">
          <a:xfrm>
            <a:off x="625475" y="3694113"/>
            <a:ext cx="806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a:ea typeface="Myriad Pro" pitchFamily="34" charset="0"/>
                <a:cs typeface="Myriad Pro" pitchFamily="34" charset="0"/>
              </a:rPr>
              <a:t>Biohazard 			 Cytotoxic			   Pharmaceutical</a:t>
            </a:r>
          </a:p>
        </p:txBody>
      </p:sp>
      <p:sp>
        <p:nvSpPr>
          <p:cNvPr id="51207" name="Title 1"/>
          <p:cNvSpPr>
            <a:spLocks noGrp="1"/>
          </p:cNvSpPr>
          <p:nvPr>
            <p:ph type="title"/>
          </p:nvPr>
        </p:nvSpPr>
        <p:spPr>
          <a:xfrm>
            <a:off x="309563" y="261938"/>
            <a:ext cx="6143625" cy="738187"/>
          </a:xfrm>
        </p:spPr>
        <p:txBody>
          <a:bodyPr/>
          <a:lstStyle/>
          <a:p>
            <a:r>
              <a:rPr lang="en-US" altLang="en-US" smtClean="0">
                <a:latin typeface="Myriad Pro" pitchFamily="34" charset="0"/>
                <a:ea typeface="Myriad Pro" pitchFamily="34" charset="0"/>
                <a:cs typeface="Myriad Pro" pitchFamily="34" charset="0"/>
              </a:rPr>
              <a:t>Safe Disposal of Wastes </a:t>
            </a:r>
            <a:endParaRPr lang="en-CA" altLang="en-US" smtClean="0">
              <a:latin typeface="Myriad Pro" pitchFamily="34" charset="0"/>
              <a:ea typeface="Myriad Pro" pitchFamily="34" charset="0"/>
              <a:cs typeface="Myriad Pro" pitchFamily="34" charset="0"/>
            </a:endParaRPr>
          </a:p>
        </p:txBody>
      </p:sp>
      <p:sp>
        <p:nvSpPr>
          <p:cNvPr id="51208" name="TextBox 3"/>
          <p:cNvSpPr txBox="1">
            <a:spLocks noChangeArrowheads="1"/>
          </p:cNvSpPr>
          <p:nvPr/>
        </p:nvSpPr>
        <p:spPr bwMode="auto">
          <a:xfrm>
            <a:off x="309563" y="4529138"/>
            <a:ext cx="82581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2000">
                <a:ea typeface="Myriad Pro" pitchFamily="34" charset="0"/>
                <a:cs typeface="Myriad Pro" pitchFamily="34" charset="0"/>
              </a:rPr>
              <a:t>Ensuring wastes are disposed of in the correct manner ensures safety of those working at KGH and others who pick up our wastes.</a:t>
            </a:r>
          </a:p>
          <a:p>
            <a:pPr algn="ctr" eaLnBrk="1" hangingPunct="1"/>
            <a:r>
              <a:rPr lang="en-US" altLang="en-US" sz="2000">
                <a:ea typeface="Myriad Pro" pitchFamily="34" charset="0"/>
                <a:cs typeface="Myriad Pro" pitchFamily="34" charset="0"/>
              </a:rPr>
              <a:t> </a:t>
            </a:r>
          </a:p>
          <a:p>
            <a:pPr algn="ctr" eaLnBrk="1" hangingPunct="1"/>
            <a:r>
              <a:rPr lang="en-US" altLang="en-US" sz="2000">
                <a:ea typeface="Myriad Pro" pitchFamily="34" charset="0"/>
                <a:cs typeface="Myriad Pro" pitchFamily="34" charset="0"/>
              </a:rPr>
              <a:t>Please </a:t>
            </a:r>
            <a:r>
              <a:rPr lang="en-US" altLang="en-US" sz="2000" u="sng">
                <a:ea typeface="Myriad Pro" pitchFamily="34" charset="0"/>
                <a:cs typeface="Myriad Pro" pitchFamily="34" charset="0"/>
              </a:rPr>
              <a:t>do not </a:t>
            </a:r>
            <a:r>
              <a:rPr lang="en-US" altLang="en-US" sz="2000">
                <a:ea typeface="Myriad Pro" pitchFamily="34" charset="0"/>
                <a:cs typeface="Myriad Pro" pitchFamily="34" charset="0"/>
              </a:rPr>
              <a:t>dispose of regular waste in these bins as it results in unnecessary costs to the hospital.  </a:t>
            </a:r>
            <a:endParaRPr lang="en-CA" altLang="en-US" sz="2000">
              <a:ea typeface="Myriad Pro" pitchFamily="34" charset="0"/>
              <a:cs typeface="Myriad Pro" pitchFamily="34" charset="0"/>
            </a:endParaRPr>
          </a:p>
        </p:txBody>
      </p:sp>
      <p:sp>
        <p:nvSpPr>
          <p:cNvPr id="51209" name="TextBox 1"/>
          <p:cNvSpPr txBox="1">
            <a:spLocks noChangeArrowheads="1"/>
          </p:cNvSpPr>
          <p:nvPr/>
        </p:nvSpPr>
        <p:spPr bwMode="auto">
          <a:xfrm>
            <a:off x="625475" y="4040188"/>
            <a:ext cx="806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a:ea typeface="Myriad Pro" pitchFamily="34" charset="0"/>
                <a:cs typeface="Myriad Pro" pitchFamily="34" charset="0"/>
              </a:rPr>
              <a:t>      Yellow				        Red			           Blue/White</a:t>
            </a:r>
            <a:endParaRPr lang="en-US" altLang="en-US">
              <a:ea typeface="Myriad Pro" pitchFamily="34" charset="0"/>
              <a:cs typeface="Myriad Pro" pitchFamily="34" charset="0"/>
            </a:endParaRPr>
          </a:p>
        </p:txBody>
      </p:sp>
      <p:pic>
        <p:nvPicPr>
          <p:cNvPr id="51210" name="Picture 3" descr="Z:\Occupational Health\Maria Joy - Health &amp; Wellness\Wellness - IN USE\PHOTOS\Unknown H&amp;S - added by someone else\DSCN2267.JPG"/>
          <p:cNvPicPr>
            <a:picLocks noChangeAspect="1" noChangeArrowheads="1"/>
          </p:cNvPicPr>
          <p:nvPr/>
        </p:nvPicPr>
        <p:blipFill>
          <a:blip r:embed="rId4">
            <a:extLst>
              <a:ext uri="{28A0092B-C50C-407E-A947-70E740481C1C}">
                <a14:useLocalDpi xmlns:a14="http://schemas.microsoft.com/office/drawing/2010/main" val="0"/>
              </a:ext>
            </a:extLst>
          </a:blip>
          <a:srcRect l="15027" t="11511" r="19028" b="16930"/>
          <a:stretch>
            <a:fillRect/>
          </a:stretch>
        </p:blipFill>
        <p:spPr bwMode="auto">
          <a:xfrm>
            <a:off x="3332163" y="1395413"/>
            <a:ext cx="16065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Learning Objectives</a:t>
            </a:r>
          </a:p>
        </p:txBody>
      </p:sp>
      <p:sp>
        <p:nvSpPr>
          <p:cNvPr id="107523" name="Rectangle 3"/>
          <p:cNvSpPr>
            <a:spLocks noGrp="1"/>
          </p:cNvSpPr>
          <p:nvPr>
            <p:ph type="body" idx="1"/>
          </p:nvPr>
        </p:nvSpPr>
        <p:spPr>
          <a:xfrm>
            <a:off x="250825" y="2028825"/>
            <a:ext cx="8691563" cy="4259263"/>
          </a:xfrm>
          <a:extLst>
            <a:ext uri="{909E8E84-426E-40DD-AFC4-6F175D3DCCD1}">
              <a14:hiddenFill xmlns:a14="http://schemas.microsoft.com/office/drawing/2010/main">
                <a:solidFill>
                  <a:srgbClr val="DDDDDD"/>
                </a:solidFill>
              </a14:hiddenFill>
            </a:ext>
          </a:extLst>
        </p:spPr>
        <p:txBody>
          <a:bodyPr/>
          <a:lstStyle/>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r>
              <a:rPr lang="en-US" altLang="en-US" sz="2000" dirty="0" smtClean="0"/>
              <a:t>Key Health and Safety policies and safe practices to be followed at KGH </a:t>
            </a:r>
          </a:p>
          <a:p>
            <a:pPr>
              <a:lnSpc>
                <a:spcPct val="80000"/>
              </a:lnSpc>
              <a:buClr>
                <a:schemeClr val="tx1"/>
              </a:buClr>
              <a:buFont typeface="Wingdings" pitchFamily="2" charset="2"/>
              <a:buChar char="ü"/>
              <a:defRPr/>
            </a:pPr>
            <a:endParaRPr lang="en-US" altLang="en-US" sz="2000" dirty="0"/>
          </a:p>
          <a:p>
            <a:pPr>
              <a:lnSpc>
                <a:spcPct val="80000"/>
              </a:lnSpc>
              <a:buClr>
                <a:schemeClr val="tx1"/>
              </a:buClr>
              <a:buFont typeface="Wingdings" pitchFamily="2" charset="2"/>
              <a:buChar char="ü"/>
              <a:defRPr/>
            </a:pPr>
            <a:r>
              <a:rPr lang="en-US" altLang="en-US" sz="2000" dirty="0" smtClean="0"/>
              <a:t>Specific hazards you may encounter at KGH and the safety precautions you must follow to protect yourself </a:t>
            </a:r>
          </a:p>
          <a:p>
            <a:pPr marL="0" indent="0">
              <a:lnSpc>
                <a:spcPct val="80000"/>
              </a:lnSpc>
              <a:buClr>
                <a:schemeClr val="tx1"/>
              </a:buClr>
              <a:buFont typeface="Arial" pitchFamily="34" charset="0"/>
              <a:buNone/>
              <a:defRPr/>
            </a:pPr>
            <a:r>
              <a:rPr lang="en-US" altLang="en-US" sz="2000" dirty="0" smtClean="0"/>
              <a:t> </a:t>
            </a:r>
          </a:p>
          <a:p>
            <a:pPr>
              <a:lnSpc>
                <a:spcPct val="80000"/>
              </a:lnSpc>
              <a:buClr>
                <a:schemeClr val="tx1"/>
              </a:buClr>
              <a:buFont typeface="Wingdings" pitchFamily="2" charset="2"/>
              <a:buChar char="ü"/>
              <a:defRPr/>
            </a:pPr>
            <a:r>
              <a:rPr lang="en-US" altLang="en-US" sz="2000" dirty="0" smtClean="0"/>
              <a:t>First aid, hazard, and injury reporting procedures in the event you sustain an injury at KGH </a:t>
            </a:r>
          </a:p>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r>
              <a:rPr lang="en-US" altLang="en-US" sz="2000" dirty="0" smtClean="0"/>
              <a:t>Infection prevention &amp; control practices that are important in our health care environment including what do if you are ill with potentially infectious symptoms.   </a:t>
            </a:r>
          </a:p>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endParaRPr lang="en-US" altLang="en-US" sz="2000" dirty="0"/>
          </a:p>
          <a:p>
            <a:pPr>
              <a:lnSpc>
                <a:spcPct val="80000"/>
              </a:lnSpc>
              <a:buClr>
                <a:schemeClr val="tx1"/>
              </a:buClr>
              <a:buFont typeface="Wingdings" pitchFamily="2" charset="2"/>
              <a:buChar char="ü"/>
              <a:defRPr/>
            </a:pPr>
            <a:endParaRPr lang="en-US" altLang="en-US" sz="2000" dirty="0" smtClean="0"/>
          </a:p>
          <a:p>
            <a:pPr>
              <a:lnSpc>
                <a:spcPct val="80000"/>
              </a:lnSpc>
              <a:buClr>
                <a:schemeClr val="tx1"/>
              </a:buClr>
              <a:buFont typeface="Wingdings" pitchFamily="2" charset="2"/>
              <a:buChar char="ü"/>
              <a:defRPr/>
            </a:pPr>
            <a:endParaRPr lang="en-US" altLang="en-US" sz="1800" b="1" dirty="0" smtClean="0"/>
          </a:p>
          <a:p>
            <a:pPr>
              <a:lnSpc>
                <a:spcPct val="80000"/>
              </a:lnSpc>
              <a:buFont typeface="Arial" pitchFamily="34" charset="0"/>
              <a:buBlip>
                <a:blip r:embed="rId2"/>
              </a:buBlip>
              <a:defRPr/>
            </a:pPr>
            <a:endParaRPr lang="en-US" altLang="en-US" sz="1800" b="1" dirty="0" smtClean="0"/>
          </a:p>
        </p:txBody>
      </p:sp>
      <p:sp>
        <p:nvSpPr>
          <p:cNvPr id="14340" name="Rectangle 7"/>
          <p:cNvSpPr>
            <a:spLocks noChangeArrowheads="1"/>
          </p:cNvSpPr>
          <p:nvPr/>
        </p:nvSpPr>
        <p:spPr bwMode="auto">
          <a:xfrm>
            <a:off x="295275" y="1490663"/>
            <a:ext cx="86042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hangingPunct="1"/>
            <a:r>
              <a:rPr lang="en-US" altLang="en-US" sz="2000" b="1">
                <a:ea typeface="Myriad Pro" pitchFamily="34" charset="0"/>
                <a:cs typeface="Myriad Pro" pitchFamily="34" charset="0"/>
              </a:rPr>
              <a:t>At the end of this module, you will have an increased awareness of: </a:t>
            </a:r>
          </a:p>
          <a:p>
            <a:pPr defTabSz="914400">
              <a:lnSpc>
                <a:spcPct val="80000"/>
              </a:lnSpc>
              <a:spcBef>
                <a:spcPct val="50000"/>
              </a:spcBef>
              <a:buFont typeface="Arial" pitchFamily="34" charset="0"/>
              <a:buNone/>
            </a:pPr>
            <a:endParaRPr lang="en-US" altLang="en-US" sz="2000" b="1">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Exposure to Blood/Body Fluids </a:t>
            </a:r>
            <a:endParaRPr lang="en-CA" altLang="en-US" sz="3200" smtClean="0">
              <a:latin typeface="Myriad Pro" pitchFamily="34" charset="0"/>
              <a:ea typeface="Myriad Pro" pitchFamily="34" charset="0"/>
              <a:cs typeface="Myriad Pro" pitchFamily="34" charset="0"/>
            </a:endParaRPr>
          </a:p>
        </p:txBody>
      </p:sp>
      <p:sp>
        <p:nvSpPr>
          <p:cNvPr id="52227" name="Content Placeholder 2"/>
          <p:cNvSpPr>
            <a:spLocks noGrp="1"/>
          </p:cNvSpPr>
          <p:nvPr>
            <p:ph idx="1"/>
          </p:nvPr>
        </p:nvSpPr>
        <p:spPr>
          <a:xfrm>
            <a:off x="309563" y="1349375"/>
            <a:ext cx="8404225" cy="2133600"/>
          </a:xfrm>
        </p:spPr>
        <p:txBody>
          <a:bodyPr/>
          <a:lstStyle/>
          <a:p>
            <a:pPr marL="0" indent="0">
              <a:buFont typeface="Arial" pitchFamily="34" charset="0"/>
              <a:buNone/>
            </a:pPr>
            <a:r>
              <a:rPr lang="en-US" altLang="en-US" sz="1800" smtClean="0">
                <a:latin typeface="Myriad Pro" pitchFamily="34" charset="0"/>
                <a:ea typeface="Myriad Pro" pitchFamily="34" charset="0"/>
                <a:cs typeface="Myriad Pro" pitchFamily="34" charset="0"/>
              </a:rPr>
              <a:t>Exposure to blood and body fluids is one of the top sources of potential harm to  health care workers (HCWs) that can result in the HCW acquiring an infectious illness (e.g. Tuberculosis) or bloodborne illness like Hepatitis B, C, or HIV.  In the event you are exposed to blood or body fluids through a needlestick or sharps injury, a splash, or have unprotected contact with an infected source, follow these steps: </a:t>
            </a:r>
          </a:p>
          <a:p>
            <a:pPr marL="0" indent="0">
              <a:buFont typeface="Arial" pitchFamily="34" charset="0"/>
              <a:buNone/>
            </a:pPr>
            <a:endParaRPr lang="en-US" altLang="en-US" sz="1800" smtClean="0">
              <a:latin typeface="Myriad Pro" pitchFamily="34" charset="0"/>
              <a:ea typeface="Myriad Pro" pitchFamily="34" charset="0"/>
              <a:cs typeface="Myriad Pro" pitchFamily="34" charset="0"/>
            </a:endParaRPr>
          </a:p>
        </p:txBody>
      </p:sp>
      <p:sp>
        <p:nvSpPr>
          <p:cNvPr id="52228" name="TextBox 3"/>
          <p:cNvSpPr txBox="1">
            <a:spLocks noChangeArrowheads="1"/>
          </p:cNvSpPr>
          <p:nvPr/>
        </p:nvSpPr>
        <p:spPr bwMode="auto">
          <a:xfrm>
            <a:off x="349250" y="3154363"/>
            <a:ext cx="581025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buFont typeface="Wingdings" pitchFamily="2" charset="2"/>
              <a:buChar char="q"/>
            </a:pPr>
            <a:r>
              <a:rPr lang="en-CA" altLang="en-US" sz="2000">
                <a:ea typeface="Myriad Pro" pitchFamily="34" charset="0"/>
                <a:cs typeface="Myriad Pro" pitchFamily="34" charset="0"/>
              </a:rPr>
              <a:t> Immediately rinse the injury site with running water and gently cleanse with soap, if possible.</a:t>
            </a:r>
          </a:p>
          <a:p>
            <a:pPr eaLnBrk="1" hangingPunct="1"/>
            <a:r>
              <a:rPr lang="en-CA" altLang="en-US" sz="2000">
                <a:ea typeface="Myriad Pro" pitchFamily="34" charset="0"/>
                <a:cs typeface="Myriad Pro" pitchFamily="34" charset="0"/>
              </a:rPr>
              <a:t> </a:t>
            </a:r>
          </a:p>
          <a:p>
            <a:pPr eaLnBrk="1" hangingPunct="1">
              <a:buFont typeface="Wingdings" pitchFamily="2" charset="2"/>
              <a:buChar char="q"/>
            </a:pPr>
            <a:r>
              <a:rPr lang="en-CA" altLang="en-US" sz="2000">
                <a:ea typeface="Myriad Pro" pitchFamily="34" charset="0"/>
                <a:cs typeface="Myriad Pro" pitchFamily="34" charset="0"/>
              </a:rPr>
              <a:t> Exposed eyes, nose, or mouth should be thoroughly flushed with running water at an emergency eyewash station for 15 minutes. </a:t>
            </a:r>
          </a:p>
          <a:p>
            <a:pPr eaLnBrk="1" hangingPunct="1">
              <a:buFont typeface="Wingdings" pitchFamily="2" charset="2"/>
              <a:buChar char="q"/>
            </a:pPr>
            <a:endParaRPr lang="en-US" altLang="en-US" sz="2000">
              <a:ea typeface="Myriad Pro" pitchFamily="34" charset="0"/>
              <a:cs typeface="Myriad Pro" pitchFamily="34" charset="0"/>
            </a:endParaRPr>
          </a:p>
          <a:p>
            <a:pPr eaLnBrk="1" hangingPunct="1">
              <a:buFont typeface="Wingdings" pitchFamily="2" charset="2"/>
              <a:buChar char="q"/>
            </a:pPr>
            <a:r>
              <a:rPr lang="en-US" altLang="en-US" sz="2000">
                <a:ea typeface="Myriad Pro" pitchFamily="34" charset="0"/>
                <a:cs typeface="Myriad Pro" pitchFamily="34" charset="0"/>
              </a:rPr>
              <a:t>Thoroughly rinse n</a:t>
            </a:r>
            <a:r>
              <a:rPr lang="en-CA" altLang="en-US" sz="2000">
                <a:ea typeface="Myriad Pro" pitchFamily="34" charset="0"/>
                <a:cs typeface="Myriad Pro" pitchFamily="34" charset="0"/>
              </a:rPr>
              <a:t>on-intact skin</a:t>
            </a:r>
          </a:p>
          <a:p>
            <a:pPr eaLnBrk="1" hangingPunct="1">
              <a:buFont typeface="Wingdings" pitchFamily="2" charset="2"/>
              <a:buChar char="q"/>
            </a:pPr>
            <a:endParaRPr lang="en-US" altLang="en-US" sz="2000">
              <a:ea typeface="Myriad Pro" pitchFamily="34" charset="0"/>
              <a:cs typeface="Myriad Pro" pitchFamily="34" charset="0"/>
            </a:endParaRPr>
          </a:p>
          <a:p>
            <a:pPr eaLnBrk="1" hangingPunct="1">
              <a:buFont typeface="Wingdings" pitchFamily="2" charset="2"/>
              <a:buChar char="q"/>
            </a:pPr>
            <a:endParaRPr lang="en-US" altLang="en-US" sz="2000">
              <a:ea typeface="Myriad Pro" pitchFamily="34" charset="0"/>
              <a:cs typeface="Myriad Pro" pitchFamily="34" charset="0"/>
            </a:endParaRPr>
          </a:p>
        </p:txBody>
      </p:sp>
      <p:pic>
        <p:nvPicPr>
          <p:cNvPr id="52229" name="Picture 4" descr="Z:\Occupational Health\Maria Joy - Health &amp; Wellness\Wellness - IN USE\PHOTOS\Unknown H&amp;S - added by someone else\DSCN2268.JPG"/>
          <p:cNvPicPr>
            <a:picLocks noChangeAspect="1" noChangeArrowheads="1"/>
          </p:cNvPicPr>
          <p:nvPr/>
        </p:nvPicPr>
        <p:blipFill>
          <a:blip r:embed="rId3">
            <a:extLst>
              <a:ext uri="{28A0092B-C50C-407E-A947-70E740481C1C}">
                <a14:useLocalDpi xmlns:a14="http://schemas.microsoft.com/office/drawing/2010/main" val="0"/>
              </a:ext>
            </a:extLst>
          </a:blip>
          <a:srcRect l="13783" t="-90" r="12801" b="30684"/>
          <a:stretch>
            <a:fillRect/>
          </a:stretch>
        </p:blipFill>
        <p:spPr bwMode="auto">
          <a:xfrm>
            <a:off x="5676900" y="3914775"/>
            <a:ext cx="3022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Exposure to Blood/Body Fluids </a:t>
            </a:r>
            <a:endParaRPr lang="en-CA" altLang="en-US" sz="32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273175"/>
            <a:ext cx="8404225" cy="4881563"/>
          </a:xfrm>
        </p:spPr>
        <p:txBody>
          <a:bodyPr/>
          <a:lstStyle/>
          <a:p>
            <a:pPr>
              <a:buFont typeface="Wingdings" panose="05000000000000000000" pitchFamily="2" charset="2"/>
              <a:buChar char="q"/>
              <a:defRPr/>
            </a:pPr>
            <a:r>
              <a:rPr lang="en-CA" sz="2000" dirty="0" smtClean="0"/>
              <a:t>Areas </a:t>
            </a:r>
            <a:r>
              <a:rPr lang="en-CA" sz="2000" dirty="0"/>
              <a:t>penetrated by a needle/sharp should be allowed to bleed freely- </a:t>
            </a:r>
            <a:r>
              <a:rPr lang="en-CA" sz="2000" b="1" dirty="0"/>
              <a:t>do not “milk” the area- </a:t>
            </a:r>
            <a:r>
              <a:rPr lang="en-CA" sz="2000" dirty="0"/>
              <a:t>wash well with soap under running water. (Use an antiseptic if available) </a:t>
            </a:r>
          </a:p>
          <a:p>
            <a:pPr marL="0" indent="0">
              <a:buFont typeface="Arial" pitchFamily="34" charset="0"/>
              <a:buNone/>
              <a:defRPr/>
            </a:pPr>
            <a:endParaRPr lang="en-CA" sz="2000" dirty="0" smtClean="0"/>
          </a:p>
          <a:p>
            <a:pPr>
              <a:buFont typeface="Wingdings" panose="05000000000000000000" pitchFamily="2" charset="2"/>
              <a:buChar char="q"/>
              <a:defRPr/>
            </a:pPr>
            <a:r>
              <a:rPr lang="en-CA" sz="2000" dirty="0" smtClean="0"/>
              <a:t>Visit the hospital’s Occupational </a:t>
            </a:r>
            <a:r>
              <a:rPr lang="en-CA" sz="2000" dirty="0"/>
              <a:t>Health Safety &amp; Wellness </a:t>
            </a:r>
            <a:r>
              <a:rPr lang="en-CA" sz="2000" dirty="0" smtClean="0"/>
              <a:t>Department in Armstrong 1 (or </a:t>
            </a:r>
            <a:r>
              <a:rPr lang="en-US" sz="2000" dirty="0"/>
              <a:t>the KGH Emergency Department </a:t>
            </a:r>
            <a:r>
              <a:rPr lang="en-US" sz="2000" dirty="0" smtClean="0"/>
              <a:t> if after hours), </a:t>
            </a:r>
            <a:r>
              <a:rPr lang="en-CA" sz="2000" dirty="0" smtClean="0"/>
              <a:t>for </a:t>
            </a:r>
            <a:r>
              <a:rPr lang="en-CA" sz="2000" dirty="0"/>
              <a:t>post injury/post-exposure </a:t>
            </a:r>
            <a:r>
              <a:rPr lang="en-CA" sz="2000" dirty="0" smtClean="0"/>
              <a:t>assessment.  They </a:t>
            </a:r>
            <a:r>
              <a:rPr lang="en-CA" sz="2000" dirty="0"/>
              <a:t>will evaluate the significance of </a:t>
            </a:r>
            <a:r>
              <a:rPr lang="en-CA" sz="2000" dirty="0" smtClean="0"/>
              <a:t>your exposure, coordinate testing on the source patient, and conduct your initial baseline </a:t>
            </a:r>
            <a:r>
              <a:rPr lang="en-CA" sz="2000" dirty="0"/>
              <a:t>bloodwork </a:t>
            </a:r>
            <a:r>
              <a:rPr lang="en-CA" sz="2000" dirty="0" smtClean="0"/>
              <a:t>if indicated. I</a:t>
            </a:r>
            <a:r>
              <a:rPr lang="en-US" sz="2000" dirty="0" err="1" smtClean="0"/>
              <a:t>nformation</a:t>
            </a:r>
            <a:r>
              <a:rPr lang="en-US" sz="2000" dirty="0" smtClean="0"/>
              <a:t> </a:t>
            </a:r>
            <a:r>
              <a:rPr lang="en-US" sz="2000" dirty="0"/>
              <a:t>will be provided to your school who will be responsible for ongoing surveillance and follow up. </a:t>
            </a:r>
            <a:endParaRPr lang="en-US" sz="2000" dirty="0" smtClean="0"/>
          </a:p>
          <a:p>
            <a:pPr>
              <a:buFont typeface="Wingdings" panose="05000000000000000000" pitchFamily="2" charset="2"/>
              <a:buChar char="q"/>
              <a:defRPr/>
            </a:pPr>
            <a:endParaRPr lang="en-CA" sz="2000" dirty="0" smtClean="0"/>
          </a:p>
          <a:p>
            <a:pPr>
              <a:buFont typeface="Wingdings" panose="05000000000000000000" pitchFamily="2" charset="2"/>
              <a:buChar char="q"/>
              <a:defRPr/>
            </a:pPr>
            <a:r>
              <a:rPr lang="en-US" sz="2000" dirty="0" smtClean="0"/>
              <a:t>Report the incident to the most responsible person at the hospital (e.g. charge nurse, supervisor of unit/dept.) and your school (e.g. clinical instructor)</a:t>
            </a:r>
            <a:endParaRPr lang="en-US" sz="18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Reporting Incidents/Injuries</a:t>
            </a:r>
          </a:p>
        </p:txBody>
      </p:sp>
      <p:sp>
        <p:nvSpPr>
          <p:cNvPr id="54275" name="Rectangle 3"/>
          <p:cNvSpPr>
            <a:spLocks noGrp="1"/>
          </p:cNvSpPr>
          <p:nvPr>
            <p:ph type="body" idx="1"/>
          </p:nvPr>
        </p:nvSpPr>
        <p:spPr>
          <a:xfrm>
            <a:off x="287338" y="1236663"/>
            <a:ext cx="6051550" cy="2582862"/>
          </a:xfrm>
        </p:spPr>
        <p:txBody>
          <a:bodyPr/>
          <a:lstStyle/>
          <a:p>
            <a:pPr marL="0" indent="0" eaLnBrk="1" hangingPunct="1">
              <a:spcBef>
                <a:spcPct val="0"/>
              </a:spcBef>
              <a:buFont typeface="Arial" pitchFamily="34" charset="0"/>
              <a:buNone/>
            </a:pPr>
            <a:r>
              <a:rPr lang="en-US" altLang="en-US" sz="2000" smtClean="0">
                <a:latin typeface="Myriad Pro" pitchFamily="34" charset="0"/>
                <a:ea typeface="Myriad Pro" pitchFamily="34" charset="0"/>
                <a:cs typeface="Myriad Pro" pitchFamily="34" charset="0"/>
              </a:rPr>
              <a:t>Reporting near misses, incidents, and injuries</a:t>
            </a:r>
          </a:p>
          <a:p>
            <a:pPr marL="0" indent="0" eaLnBrk="1" hangingPunct="1">
              <a:spcBef>
                <a:spcPct val="0"/>
              </a:spcBef>
              <a:buFont typeface="Arial" pitchFamily="34" charset="0"/>
              <a:buNone/>
            </a:pPr>
            <a:r>
              <a:rPr lang="en-US" altLang="en-US" sz="2000" smtClean="0">
                <a:latin typeface="Myriad Pro" pitchFamily="34" charset="0"/>
                <a:ea typeface="Myriad Pro" pitchFamily="34" charset="0"/>
                <a:cs typeface="Myriad Pro" pitchFamily="34" charset="0"/>
              </a:rPr>
              <a:t>is encouraged at KGH as it helps to:  </a:t>
            </a:r>
          </a:p>
          <a:p>
            <a:pPr marL="0" indent="0" eaLnBrk="1" hangingPunct="1">
              <a:spcBef>
                <a:spcPct val="0"/>
              </a:spcBef>
              <a:buFont typeface="Arial" pitchFamily="34" charset="0"/>
              <a:buNone/>
            </a:pPr>
            <a:endParaRPr lang="en-US" altLang="en-US" sz="1800" smtClean="0">
              <a:latin typeface="Myriad Pro" pitchFamily="34" charset="0"/>
              <a:ea typeface="Myriad Pro" pitchFamily="34" charset="0"/>
              <a:cs typeface="Myriad Pro" pitchFamily="34" charset="0"/>
            </a:endParaRPr>
          </a:p>
          <a:p>
            <a:pPr lvl="1" eaLnBrk="1" hangingPunct="1">
              <a:spcBef>
                <a:spcPct val="0"/>
              </a:spcBef>
            </a:pPr>
            <a:r>
              <a:rPr lang="en-US" altLang="en-US" sz="1800" smtClean="0">
                <a:latin typeface="Myriad Pro" pitchFamily="34" charset="0"/>
                <a:ea typeface="Myriad Pro" pitchFamily="34" charset="0"/>
                <a:cs typeface="Myriad Pro" pitchFamily="34" charset="0"/>
              </a:rPr>
              <a:t>identify what went wrong and why;</a:t>
            </a:r>
          </a:p>
          <a:p>
            <a:pPr lvl="1" eaLnBrk="1" hangingPunct="1">
              <a:spcBef>
                <a:spcPct val="0"/>
              </a:spcBef>
            </a:pPr>
            <a:r>
              <a:rPr lang="en-US" altLang="en-US" sz="1800" smtClean="0">
                <a:latin typeface="Myriad Pro" pitchFamily="34" charset="0"/>
                <a:ea typeface="Myriad Pro" pitchFamily="34" charset="0"/>
                <a:cs typeface="Myriad Pro" pitchFamily="34" charset="0"/>
              </a:rPr>
              <a:t>identify opportunities for improvement;</a:t>
            </a:r>
          </a:p>
          <a:p>
            <a:pPr lvl="1" eaLnBrk="1" hangingPunct="1">
              <a:spcBef>
                <a:spcPct val="0"/>
              </a:spcBef>
            </a:pPr>
            <a:r>
              <a:rPr lang="en-US" altLang="en-US" sz="1800" smtClean="0">
                <a:latin typeface="Myriad Pro" pitchFamily="34" charset="0"/>
                <a:ea typeface="Myriad Pro" pitchFamily="34" charset="0"/>
                <a:cs typeface="Myriad Pro" pitchFamily="34" charset="0"/>
              </a:rPr>
              <a:t>create a culture of safety</a:t>
            </a:r>
          </a:p>
          <a:p>
            <a:pPr lvl="1" eaLnBrk="1" hangingPunct="1">
              <a:spcBef>
                <a:spcPct val="0"/>
              </a:spcBef>
            </a:pPr>
            <a:r>
              <a:rPr lang="en-US" altLang="en-US" sz="1800" smtClean="0">
                <a:latin typeface="Myriad Pro" pitchFamily="34" charset="0"/>
                <a:ea typeface="Myriad Pro" pitchFamily="34" charset="0"/>
                <a:cs typeface="Myriad Pro" pitchFamily="34" charset="0"/>
              </a:rPr>
              <a:t>improve patient safety and quality of care</a:t>
            </a:r>
          </a:p>
          <a:p>
            <a:pPr lvl="1" eaLnBrk="1" hangingPunct="1">
              <a:spcBef>
                <a:spcPct val="0"/>
              </a:spcBef>
            </a:pPr>
            <a:r>
              <a:rPr lang="en-US" altLang="en-US" sz="1800" smtClean="0">
                <a:latin typeface="Myriad Pro" pitchFamily="34" charset="0"/>
                <a:ea typeface="Myriad Pro" pitchFamily="34" charset="0"/>
                <a:cs typeface="Myriad Pro" pitchFamily="34" charset="0"/>
              </a:rPr>
              <a:t>create a safer work environment </a:t>
            </a:r>
            <a:endParaRPr lang="en-US" altLang="en-US" sz="1800" smtClean="0">
              <a:solidFill>
                <a:schemeClr val="tx2"/>
              </a:solidFill>
              <a:latin typeface="Myriad Pro" pitchFamily="34" charset="0"/>
              <a:ea typeface="Myriad Pro" pitchFamily="34" charset="0"/>
              <a:cs typeface="Myriad Pro" pitchFamily="34" charset="0"/>
            </a:endParaRPr>
          </a:p>
        </p:txBody>
      </p:sp>
      <p:sp>
        <p:nvSpPr>
          <p:cNvPr id="54276" name="AutoShape 2" descr="Image result for incident reporting"/>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sp>
        <p:nvSpPr>
          <p:cNvPr id="54277" name="AutoShape 4" descr="Image result for incident reporting"/>
          <p:cNvSpPr>
            <a:spLocks noChangeAspect="1" noChangeArrowheads="1"/>
          </p:cNvSpPr>
          <p:nvPr/>
        </p:nvSpPr>
        <p:spPr bwMode="auto">
          <a:xfrm>
            <a:off x="287338"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sp>
        <p:nvSpPr>
          <p:cNvPr id="54278" name="AutoShape 6" descr="Image result for incident reporting"/>
          <p:cNvSpPr>
            <a:spLocks noChangeAspect="1" noChangeArrowheads="1"/>
          </p:cNvSpPr>
          <p:nvPr/>
        </p:nvSpPr>
        <p:spPr bwMode="auto">
          <a:xfrm>
            <a:off x="439738"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pic>
        <p:nvPicPr>
          <p:cNvPr id="54279"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1671638"/>
            <a:ext cx="20383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2"/>
          <p:cNvPicPr>
            <a:picLocks noChangeAspect="1" noChangeArrowheads="1"/>
          </p:cNvPicPr>
          <p:nvPr/>
        </p:nvPicPr>
        <p:blipFill>
          <a:blip r:embed="rId3">
            <a:extLst>
              <a:ext uri="{28A0092B-C50C-407E-A947-70E740481C1C}">
                <a14:useLocalDpi xmlns:a14="http://schemas.microsoft.com/office/drawing/2010/main" val="0"/>
              </a:ext>
            </a:extLst>
          </a:blip>
          <a:srcRect r="14046"/>
          <a:stretch>
            <a:fillRect/>
          </a:stretch>
        </p:blipFill>
        <p:spPr bwMode="auto">
          <a:xfrm>
            <a:off x="4518025" y="4103688"/>
            <a:ext cx="427672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1" name="TextBox 4"/>
          <p:cNvSpPr txBox="1">
            <a:spLocks noChangeArrowheads="1"/>
          </p:cNvSpPr>
          <p:nvPr/>
        </p:nvSpPr>
        <p:spPr bwMode="auto">
          <a:xfrm>
            <a:off x="287338" y="3975100"/>
            <a:ext cx="37195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2000">
                <a:latin typeface="Myriad Pro" pitchFamily="34" charset="0"/>
                <a:ea typeface="Myriad Pro" pitchFamily="34" charset="0"/>
                <a:cs typeface="Myriad Pro" pitchFamily="34" charset="0"/>
              </a:rPr>
              <a:t>At KGH we use an online incident reporting tool called </a:t>
            </a:r>
            <a:r>
              <a:rPr lang="en-US" altLang="en-US" sz="2000" b="1">
                <a:solidFill>
                  <a:schemeClr val="tx2"/>
                </a:solidFill>
                <a:latin typeface="Myriad Pro" pitchFamily="34" charset="0"/>
                <a:ea typeface="Myriad Pro" pitchFamily="34" charset="0"/>
                <a:cs typeface="Myriad Pro" pitchFamily="34" charset="0"/>
              </a:rPr>
              <a:t>“SAFE Reporting</a:t>
            </a:r>
            <a:r>
              <a:rPr lang="en-US" altLang="en-US" sz="2000">
                <a:latin typeface="Myriad Pro" pitchFamily="34" charset="0"/>
                <a:ea typeface="Myriad Pro" pitchFamily="34" charset="0"/>
                <a:cs typeface="Myriad Pro" pitchFamily="34" charset="0"/>
              </a:rPr>
              <a:t>.”  Students should ask for assistance to access the tool and enter their incident under the Employee Incident icon. </a:t>
            </a:r>
            <a:endParaRPr lang="en-CA" altLang="en-US" sz="2000">
              <a:latin typeface="Myriad Pro" pitchFamily="34" charset="0"/>
              <a:ea typeface="Myriad Pro" pitchFamily="34" charset="0"/>
              <a:cs typeface="Myriad Pro" pitchFamily="34" charset="0"/>
            </a:endParaRPr>
          </a:p>
        </p:txBody>
      </p:sp>
      <p:cxnSp>
        <p:nvCxnSpPr>
          <p:cNvPr id="8" name="Straight Arrow Connector 7"/>
          <p:cNvCxnSpPr/>
          <p:nvPr/>
        </p:nvCxnSpPr>
        <p:spPr>
          <a:xfrm flipV="1">
            <a:off x="3765550" y="5099050"/>
            <a:ext cx="2084388" cy="655638"/>
          </a:xfrm>
          <a:prstGeom prst="straightConnector1">
            <a:avLst/>
          </a:prstGeom>
          <a:ln>
            <a:solidFill>
              <a:srgbClr val="66FF33"/>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Reporting Incidents/Injuries</a:t>
            </a:r>
          </a:p>
        </p:txBody>
      </p:sp>
      <p:sp>
        <p:nvSpPr>
          <p:cNvPr id="43011" name="Rectangle 3"/>
          <p:cNvSpPr>
            <a:spLocks noGrp="1"/>
          </p:cNvSpPr>
          <p:nvPr>
            <p:ph type="body" idx="1"/>
          </p:nvPr>
        </p:nvSpPr>
        <p:spPr>
          <a:xfrm>
            <a:off x="201613" y="1304925"/>
            <a:ext cx="8713787" cy="4803775"/>
          </a:xfrm>
        </p:spPr>
        <p:txBody>
          <a:bodyPr/>
          <a:lstStyle/>
          <a:p>
            <a:pPr marL="609600" indent="-609600" eaLnBrk="1" hangingPunct="1">
              <a:lnSpc>
                <a:spcPct val="80000"/>
              </a:lnSpc>
              <a:buFont typeface="Arial" charset="0"/>
              <a:buNone/>
              <a:defRPr/>
            </a:pPr>
            <a:r>
              <a:rPr lang="en-US" sz="2000" dirty="0" smtClean="0"/>
              <a:t>Should you sustain an injury while at KGH, be sure to:</a:t>
            </a:r>
          </a:p>
          <a:p>
            <a:pPr marL="609600" indent="-609600" eaLnBrk="1" hangingPunct="1">
              <a:lnSpc>
                <a:spcPct val="80000"/>
              </a:lnSpc>
              <a:buFont typeface="Arial" charset="0"/>
              <a:buNone/>
              <a:defRPr/>
            </a:pPr>
            <a:endParaRPr lang="en-US" sz="2000" dirty="0" smtClean="0"/>
          </a:p>
          <a:p>
            <a:pPr marL="609600" indent="-609600" eaLnBrk="1" hangingPunct="1">
              <a:lnSpc>
                <a:spcPct val="80000"/>
              </a:lnSpc>
              <a:buFont typeface="Arial" charset="0"/>
              <a:buAutoNum type="arabicParenR"/>
              <a:defRPr/>
            </a:pPr>
            <a:r>
              <a:rPr lang="en-US" sz="2000" dirty="0" smtClean="0"/>
              <a:t>Report it to the most responsible person at KGH (e.g. your supervisor, </a:t>
            </a:r>
          </a:p>
          <a:p>
            <a:pPr marL="0" indent="0" eaLnBrk="1" hangingPunct="1">
              <a:lnSpc>
                <a:spcPct val="80000"/>
              </a:lnSpc>
              <a:buFont typeface="Arial" pitchFamily="34" charset="0"/>
              <a:buNone/>
              <a:defRPr/>
            </a:pPr>
            <a:r>
              <a:rPr lang="en-US" sz="2000" dirty="0"/>
              <a:t> </a:t>
            </a:r>
            <a:r>
              <a:rPr lang="en-US" sz="2000" dirty="0" smtClean="0"/>
              <a:t>        charge nurse) and to your school.  </a:t>
            </a:r>
          </a:p>
          <a:p>
            <a:pPr marL="609600" indent="-609600" eaLnBrk="1" hangingPunct="1">
              <a:lnSpc>
                <a:spcPct val="80000"/>
              </a:lnSpc>
              <a:buFont typeface="Arial" charset="0"/>
              <a:buNone/>
              <a:defRPr/>
            </a:pPr>
            <a:endParaRPr lang="en-US" sz="2000" dirty="0" smtClean="0"/>
          </a:p>
          <a:p>
            <a:pPr marL="457200" indent="-457200">
              <a:lnSpc>
                <a:spcPct val="80000"/>
              </a:lnSpc>
              <a:buFont typeface="Arial" pitchFamily="34" charset="0"/>
              <a:buAutoNum type="arabicParenR" startAt="2"/>
              <a:defRPr/>
            </a:pPr>
            <a:r>
              <a:rPr lang="en-US" sz="2000" dirty="0" smtClean="0"/>
              <a:t>  Obtain first aid if required.  First aid stations are available at: </a:t>
            </a:r>
          </a:p>
          <a:p>
            <a:pPr lvl="2">
              <a:lnSpc>
                <a:spcPct val="80000"/>
              </a:lnSpc>
              <a:defRPr/>
            </a:pPr>
            <a:r>
              <a:rPr lang="en-US" altLang="en-US" sz="1600" dirty="0" smtClean="0"/>
              <a:t>Davies 1 Main Security Control Centre, Burr 1 &amp;  Burr 3</a:t>
            </a:r>
          </a:p>
          <a:p>
            <a:pPr lvl="2">
              <a:lnSpc>
                <a:spcPct val="80000"/>
              </a:lnSpc>
              <a:defRPr/>
            </a:pPr>
            <a:r>
              <a:rPr lang="en-US" altLang="en-US" sz="1600" dirty="0" smtClean="0"/>
              <a:t>Kidd 3, Kidd 5, Kidd 7 &amp; Kidd 9, </a:t>
            </a:r>
          </a:p>
          <a:p>
            <a:pPr lvl="2">
              <a:lnSpc>
                <a:spcPct val="80000"/>
              </a:lnSpc>
              <a:defRPr/>
            </a:pPr>
            <a:r>
              <a:rPr lang="en-US" altLang="en-US" sz="1600" dirty="0" smtClean="0"/>
              <a:t>Occupational Health, Safety &amp; Wellness, Armstrong 1 </a:t>
            </a:r>
          </a:p>
          <a:p>
            <a:pPr marL="457200" indent="-457200" eaLnBrk="1" hangingPunct="1">
              <a:lnSpc>
                <a:spcPct val="80000"/>
              </a:lnSpc>
              <a:buFont typeface="Arial" pitchFamily="34" charset="0"/>
              <a:buAutoNum type="arabicParenR" startAt="3"/>
              <a:defRPr/>
            </a:pPr>
            <a:endParaRPr lang="en-US" sz="2000" dirty="0" smtClean="0"/>
          </a:p>
          <a:p>
            <a:pPr marL="457200" indent="-457200" eaLnBrk="1" hangingPunct="1">
              <a:lnSpc>
                <a:spcPct val="80000"/>
              </a:lnSpc>
              <a:buFont typeface="Arial" pitchFamily="34" charset="0"/>
              <a:buAutoNum type="arabicParenR" startAt="3"/>
              <a:defRPr/>
            </a:pPr>
            <a:r>
              <a:rPr lang="en-US" sz="2000" dirty="0" smtClean="0"/>
              <a:t>Visit Occupational Health if you have sustained a needlestick injury, exposure to potentially infectious body/fluids, or you have questions about what treatment or follow up may be necessary. </a:t>
            </a:r>
          </a:p>
          <a:p>
            <a:pPr marL="457200" indent="-457200" eaLnBrk="1" hangingPunct="1">
              <a:lnSpc>
                <a:spcPct val="80000"/>
              </a:lnSpc>
              <a:buFont typeface="Arial" pitchFamily="34" charset="0"/>
              <a:buAutoNum type="arabicParenR" startAt="3"/>
              <a:defRPr/>
            </a:pPr>
            <a:endParaRPr lang="en-US" sz="2000" dirty="0"/>
          </a:p>
          <a:p>
            <a:pPr marL="457200" indent="-457200" eaLnBrk="1" hangingPunct="1">
              <a:lnSpc>
                <a:spcPct val="80000"/>
              </a:lnSpc>
              <a:buFont typeface="Arial" pitchFamily="34" charset="0"/>
              <a:buAutoNum type="arabicParenR" startAt="3"/>
              <a:defRPr/>
            </a:pPr>
            <a:r>
              <a:rPr lang="en-US" sz="2000" dirty="0" smtClean="0"/>
              <a:t>Document the incident in the </a:t>
            </a:r>
            <a:r>
              <a:rPr lang="en-US" sz="2000" b="1" dirty="0" smtClean="0">
                <a:solidFill>
                  <a:schemeClr val="tx2"/>
                </a:solidFill>
              </a:rPr>
              <a:t>SAFE Reporting Tool. </a:t>
            </a:r>
          </a:p>
          <a:p>
            <a:pPr marL="0" indent="0" eaLnBrk="1" hangingPunct="1">
              <a:lnSpc>
                <a:spcPct val="80000"/>
              </a:lnSpc>
              <a:buFont typeface="Arial" pitchFamily="34" charset="0"/>
              <a:buNone/>
              <a:defRPr/>
            </a:pPr>
            <a:r>
              <a:rPr lang="en-US" sz="2000" b="1" dirty="0" smtClean="0">
                <a:solidFill>
                  <a:schemeClr val="tx2"/>
                </a:solidFill>
              </a:rPr>
              <a:t> </a:t>
            </a:r>
          </a:p>
          <a:p>
            <a:pPr marL="457200" indent="-457200" eaLnBrk="1" hangingPunct="1">
              <a:lnSpc>
                <a:spcPct val="80000"/>
              </a:lnSpc>
              <a:buFont typeface="+mj-lt"/>
              <a:buAutoNum type="arabicParenR" startAt="5"/>
              <a:defRPr/>
            </a:pPr>
            <a:r>
              <a:rPr lang="en-US" sz="2000" dirty="0" smtClean="0"/>
              <a:t>Provide your feedback on improvements to prevent recurrence. </a:t>
            </a:r>
            <a:endParaRPr lang="en-US" sz="2000" u="sng" dirty="0" smtClean="0"/>
          </a:p>
        </p:txBody>
      </p:sp>
      <p:pic>
        <p:nvPicPr>
          <p:cNvPr id="55300" name="Picture 5" descr="First-A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638" y="2738438"/>
            <a:ext cx="11842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274638"/>
            <a:ext cx="8458200" cy="1143000"/>
          </a:xfrm>
        </p:spPr>
        <p:txBody>
          <a:bodyPr/>
          <a:lstStyle/>
          <a:p>
            <a:pPr eaLnBrk="1" hangingPunct="1">
              <a:lnSpc>
                <a:spcPct val="125000"/>
              </a:lnSpc>
            </a:pPr>
            <a:r>
              <a:rPr lang="en-US" altLang="en-US" sz="2800" smtClean="0">
                <a:latin typeface="Myriad Pro" pitchFamily="34" charset="0"/>
                <a:ea typeface="Myriad Pro" pitchFamily="34" charset="0"/>
                <a:cs typeface="Myriad Pro" pitchFamily="34" charset="0"/>
              </a:rPr>
              <a:t> </a:t>
            </a:r>
          </a:p>
        </p:txBody>
      </p:sp>
      <p:pic>
        <p:nvPicPr>
          <p:cNvPr id="56323" name="Picture 5" descr="IMG_9657"/>
          <p:cNvPicPr>
            <a:picLocks noGrp="1" noChangeAspect="1" noChangeArrowheads="1"/>
          </p:cNvPicPr>
          <p:nvPr>
            <p:ph type="body" idx="1"/>
          </p:nvPr>
        </p:nvPicPr>
        <p:blipFill>
          <a:blip r:embed="rId2">
            <a:lum bright="20000"/>
            <a:extLst>
              <a:ext uri="{28A0092B-C50C-407E-A947-70E740481C1C}">
                <a14:useLocalDpi xmlns:a14="http://schemas.microsoft.com/office/drawing/2010/main" val="0"/>
              </a:ext>
            </a:extLst>
          </a:blip>
          <a:srcRect l="16875" r="33749"/>
          <a:stretch>
            <a:fillRect/>
          </a:stretch>
        </p:blipFill>
        <p:spPr>
          <a:xfrm>
            <a:off x="5500688" y="1133475"/>
            <a:ext cx="3643312" cy="5138738"/>
          </a:xfrm>
          <a:noFill/>
        </p:spPr>
      </p:pic>
      <p:sp>
        <p:nvSpPr>
          <p:cNvPr id="56324" name="Rectangle 6"/>
          <p:cNvSpPr>
            <a:spLocks noChangeArrowheads="1"/>
          </p:cNvSpPr>
          <p:nvPr/>
        </p:nvSpPr>
        <p:spPr bwMode="auto">
          <a:xfrm>
            <a:off x="276225" y="1760538"/>
            <a:ext cx="499586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a:ea typeface="Myriad Pro" pitchFamily="34" charset="0"/>
                <a:cs typeface="Arial" pitchFamily="34" charset="0"/>
              </a:rPr>
              <a:t>With the large number of people that access the hospital each day, and units that are relatively “open” to the public, KGH is a prime target for those wishing to acquire other people's property.</a:t>
            </a:r>
          </a:p>
          <a:p>
            <a:endParaRPr lang="en-US" altLang="en-US">
              <a:ea typeface="Myriad Pro" pitchFamily="34" charset="0"/>
              <a:cs typeface="Arial" pitchFamily="34" charset="0"/>
            </a:endParaRPr>
          </a:p>
          <a:p>
            <a:r>
              <a:rPr lang="en-US" altLang="en-US">
                <a:ea typeface="Myriad Pro" pitchFamily="34" charset="0"/>
                <a:cs typeface="Arial" pitchFamily="34" charset="0"/>
              </a:rPr>
              <a:t>There are some steps that you can take to reduce the likelihood of you or your work area being at risk. </a:t>
            </a:r>
          </a:p>
        </p:txBody>
      </p:sp>
      <p:sp>
        <p:nvSpPr>
          <p:cNvPr id="56325" name="Rectangle 5"/>
          <p:cNvSpPr>
            <a:spLocks noChangeArrowheads="1"/>
          </p:cNvSpPr>
          <p:nvPr/>
        </p:nvSpPr>
        <p:spPr bwMode="auto">
          <a:xfrm>
            <a:off x="228600" y="404813"/>
            <a:ext cx="6194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b="1">
                <a:solidFill>
                  <a:schemeClr val="bg2"/>
                </a:solidFill>
                <a:ea typeface="Myriad Pro" pitchFamily="34" charset="0"/>
                <a:cs typeface="Myriad Pro" pitchFamily="34" charset="0"/>
              </a:rPr>
              <a:t>Personal Safety &amp; Crime Prevention Tips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0"/>
            <a:ext cx="3200400" cy="6858000"/>
          </a:xfrm>
        </p:spPr>
        <p:txBody>
          <a:bodyPr/>
          <a:lstStyle/>
          <a:p>
            <a:pPr eaLnBrk="1" hangingPunct="1">
              <a:lnSpc>
                <a:spcPct val="150000"/>
              </a:lnSpc>
            </a:pPr>
            <a:r>
              <a:rPr lang="en-US" altLang="en-US" sz="2800" b="1" smtClean="0">
                <a:latin typeface="Myriad Pro" pitchFamily="34" charset="0"/>
                <a:ea typeface="Myriad Pro" pitchFamily="34" charset="0"/>
                <a:cs typeface="Myriad Pro" pitchFamily="34" charset="0"/>
              </a:rPr>
              <a:t> </a:t>
            </a:r>
          </a:p>
        </p:txBody>
      </p:sp>
      <p:sp>
        <p:nvSpPr>
          <p:cNvPr id="54275" name="Rectangle 3"/>
          <p:cNvSpPr>
            <a:spLocks noGrp="1" noChangeArrowheads="1"/>
          </p:cNvSpPr>
          <p:nvPr>
            <p:ph type="body" sz="half" idx="1"/>
          </p:nvPr>
        </p:nvSpPr>
        <p:spPr>
          <a:xfrm>
            <a:off x="206375" y="1157288"/>
            <a:ext cx="8599488" cy="4635500"/>
          </a:xfrm>
        </p:spPr>
        <p:txBody>
          <a:bodyPr/>
          <a:lstStyle/>
          <a:p>
            <a:pPr eaLnBrk="1" hangingPunct="1">
              <a:spcBef>
                <a:spcPct val="50000"/>
              </a:spcBef>
              <a:buClr>
                <a:schemeClr val="tx1"/>
              </a:buClr>
              <a:buFont typeface="Wingdings" panose="05000000000000000000" pitchFamily="2" charset="2"/>
              <a:buChar char="q"/>
              <a:defRPr/>
            </a:pPr>
            <a:r>
              <a:rPr lang="en-US" altLang="en-US" sz="2400" dirty="0" smtClean="0"/>
              <a:t>Avoid bringing valuables to the hospital  </a:t>
            </a:r>
          </a:p>
          <a:p>
            <a:pPr eaLnBrk="1" hangingPunct="1">
              <a:spcBef>
                <a:spcPct val="50000"/>
              </a:spcBef>
              <a:buClr>
                <a:schemeClr val="tx1"/>
              </a:buClr>
              <a:buFont typeface="Wingdings" panose="05000000000000000000" pitchFamily="2" charset="2"/>
              <a:buChar char="q"/>
              <a:defRPr/>
            </a:pPr>
            <a:r>
              <a:rPr lang="en-US" altLang="en-US" sz="2400" dirty="0" smtClean="0"/>
              <a:t>Lock up anything you must bring</a:t>
            </a:r>
          </a:p>
          <a:p>
            <a:pPr eaLnBrk="1" hangingPunct="1">
              <a:spcBef>
                <a:spcPct val="50000"/>
              </a:spcBef>
              <a:buClr>
                <a:schemeClr val="tx1"/>
              </a:buClr>
              <a:buFont typeface="Wingdings" panose="05000000000000000000" pitchFamily="2" charset="2"/>
              <a:buChar char="q"/>
              <a:defRPr/>
            </a:pPr>
            <a:r>
              <a:rPr lang="en-US" altLang="en-US" sz="2400" dirty="0" smtClean="0"/>
              <a:t>Always wear your student ID badge at chest level. This is required by KGH’s Hospital Identification Policy #02-010</a:t>
            </a:r>
          </a:p>
          <a:p>
            <a:pPr eaLnBrk="1" hangingPunct="1">
              <a:spcBef>
                <a:spcPct val="50000"/>
              </a:spcBef>
              <a:buClr>
                <a:schemeClr val="tx1"/>
              </a:buClr>
              <a:buFont typeface="Wingdings" panose="05000000000000000000" pitchFamily="2" charset="2"/>
              <a:buChar char="q"/>
              <a:defRPr/>
            </a:pPr>
            <a:r>
              <a:rPr lang="en-US" altLang="en-US" sz="2400" dirty="0" smtClean="0"/>
              <a:t> Notify security of suspicious persons and those in restricted areas without a hospital ID badge.</a:t>
            </a:r>
          </a:p>
          <a:p>
            <a:pPr eaLnBrk="1" hangingPunct="1">
              <a:spcBef>
                <a:spcPct val="50000"/>
              </a:spcBef>
              <a:buClr>
                <a:schemeClr val="tx1"/>
              </a:buClr>
              <a:buFont typeface="Wingdings" panose="05000000000000000000" pitchFamily="2" charset="2"/>
              <a:buChar char="q"/>
              <a:defRPr/>
            </a:pPr>
            <a:r>
              <a:rPr lang="en-US" altLang="en-US" sz="2400" dirty="0" smtClean="0"/>
              <a:t>Upon discovery of a missing item or damaged property, notify KGH Security. </a:t>
            </a:r>
          </a:p>
          <a:p>
            <a:pPr eaLnBrk="1" hangingPunct="1">
              <a:spcBef>
                <a:spcPct val="50000"/>
              </a:spcBef>
              <a:buClr>
                <a:schemeClr val="tx1"/>
              </a:buClr>
              <a:buFont typeface="Wingdings" panose="05000000000000000000" pitchFamily="2" charset="2"/>
              <a:buChar char="q"/>
              <a:defRPr/>
            </a:pPr>
            <a:r>
              <a:rPr lang="en-CA" altLang="en-US" sz="2400" dirty="0" smtClean="0"/>
              <a:t>Always walk in groups; security escorts are available when walking to/from your vehicle; a security escort can be arranged through the Security Control Centre, Davies 1.</a:t>
            </a:r>
          </a:p>
          <a:p>
            <a:pPr marL="363538" indent="-363538" eaLnBrk="1" hangingPunct="1">
              <a:spcBef>
                <a:spcPct val="50000"/>
              </a:spcBef>
              <a:buClr>
                <a:schemeClr val="tx1"/>
              </a:buClr>
              <a:buFont typeface="Wingdings" pitchFamily="2" charset="2"/>
              <a:buChar char="Æ"/>
              <a:defRPr/>
            </a:pPr>
            <a:endParaRPr lang="en-US" altLang="en-US" sz="2400" dirty="0" smtClean="0"/>
          </a:p>
          <a:p>
            <a:pPr marL="363538" indent="-363538" eaLnBrk="1" hangingPunct="1">
              <a:spcBef>
                <a:spcPct val="50000"/>
              </a:spcBef>
              <a:buClr>
                <a:schemeClr val="tx1"/>
              </a:buClr>
              <a:buFont typeface="Wingdings" pitchFamily="2" charset="2"/>
              <a:buChar char="Æ"/>
              <a:defRPr/>
            </a:pPr>
            <a:endParaRPr lang="en-US" altLang="en-US" sz="2400" dirty="0" smtClean="0"/>
          </a:p>
        </p:txBody>
      </p:sp>
      <p:sp>
        <p:nvSpPr>
          <p:cNvPr id="57348" name="Rectangle 1"/>
          <p:cNvSpPr>
            <a:spLocks noChangeArrowheads="1"/>
          </p:cNvSpPr>
          <p:nvPr/>
        </p:nvSpPr>
        <p:spPr bwMode="auto">
          <a:xfrm>
            <a:off x="298450" y="409575"/>
            <a:ext cx="6194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b="1">
                <a:solidFill>
                  <a:schemeClr val="bg2"/>
                </a:solidFill>
                <a:ea typeface="Myriad Pro" pitchFamily="34" charset="0"/>
                <a:cs typeface="Myriad Pro" pitchFamily="34" charset="0"/>
              </a:rPr>
              <a:t>Personal Safety &amp; Crime Prevention Tips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3200" y="1155700"/>
            <a:ext cx="8716963" cy="5053013"/>
          </a:xfrm>
          <a:prstGeom prst="rect">
            <a:avLst/>
          </a:prstGeom>
          <a:solidFill>
            <a:schemeClr val="tx2">
              <a:lumMod val="40000"/>
              <a:lumOff val="60000"/>
            </a:schemeClr>
          </a:solidFill>
        </p:spPr>
        <p:txBody>
          <a:bodyPr>
            <a:spAutoFit/>
          </a:bodyPr>
          <a:lstStyle/>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CA" dirty="0"/>
          </a:p>
        </p:txBody>
      </p:sp>
      <p:pic>
        <p:nvPicPr>
          <p:cNvPr id="58371" name="Picture 6"/>
          <p:cNvPicPr>
            <a:picLocks noChangeAspect="1" noChangeArrowheads="1"/>
          </p:cNvPicPr>
          <p:nvPr/>
        </p:nvPicPr>
        <p:blipFill>
          <a:blip r:embed="rId2">
            <a:extLst>
              <a:ext uri="{28A0092B-C50C-407E-A947-70E740481C1C}">
                <a14:useLocalDpi xmlns:a14="http://schemas.microsoft.com/office/drawing/2010/main" val="0"/>
              </a:ext>
            </a:extLst>
          </a:blip>
          <a:srcRect l="30464" r="30464"/>
          <a:stretch>
            <a:fillRect/>
          </a:stretch>
        </p:blipFill>
        <p:spPr bwMode="auto">
          <a:xfrm>
            <a:off x="5867400" y="1157288"/>
            <a:ext cx="3052763"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03200" y="1155700"/>
            <a:ext cx="5664200" cy="5053013"/>
          </a:xfrm>
          <a:prstGeom prst="rect">
            <a:avLst/>
          </a:prstGeom>
          <a:solidFill>
            <a:schemeClr val="tx2">
              <a:lumMod val="75000"/>
            </a:schemeClr>
          </a:solidFill>
        </p:spPr>
        <p:txBody>
          <a:bodyPr>
            <a:spAutoFit/>
          </a:bodyPr>
          <a:lstStyle/>
          <a:p>
            <a:pPr>
              <a:lnSpc>
                <a:spcPct val="90000"/>
              </a:lnSpc>
              <a:buFont typeface="Arial" charset="0"/>
              <a:buNone/>
              <a:defRPr/>
            </a:pPr>
            <a:endParaRPr lang="en-CA" sz="2000" dirty="0">
              <a:solidFill>
                <a:schemeClr val="bg1"/>
              </a:solidFill>
            </a:endParaRPr>
          </a:p>
          <a:p>
            <a:pPr>
              <a:lnSpc>
                <a:spcPct val="90000"/>
              </a:lnSpc>
              <a:buFont typeface="Arial" charset="0"/>
              <a:buNone/>
              <a:defRPr/>
            </a:pPr>
            <a:r>
              <a:rPr lang="en-CA" sz="2000" dirty="0">
                <a:solidFill>
                  <a:schemeClr val="bg1"/>
                </a:solidFill>
              </a:rPr>
              <a:t>KGH is committed to providing a work environment that is </a:t>
            </a:r>
            <a:r>
              <a:rPr lang="en-CA" sz="2000" u="sng" dirty="0">
                <a:solidFill>
                  <a:schemeClr val="bg1"/>
                </a:solidFill>
              </a:rPr>
              <a:t>safe</a:t>
            </a:r>
            <a:r>
              <a:rPr lang="en-CA" sz="2000" dirty="0">
                <a:solidFill>
                  <a:schemeClr val="bg1"/>
                </a:solidFill>
              </a:rPr>
              <a:t>, </a:t>
            </a:r>
            <a:r>
              <a:rPr lang="en-CA" sz="2000" u="sng" dirty="0">
                <a:solidFill>
                  <a:schemeClr val="bg1"/>
                </a:solidFill>
              </a:rPr>
              <a:t>secur</a:t>
            </a:r>
            <a:r>
              <a:rPr lang="en-CA" sz="2000" dirty="0">
                <a:solidFill>
                  <a:schemeClr val="bg1"/>
                </a:solidFill>
              </a:rPr>
              <a:t>e and </a:t>
            </a:r>
            <a:r>
              <a:rPr lang="en-CA" sz="2000" u="sng" dirty="0">
                <a:solidFill>
                  <a:schemeClr val="bg1"/>
                </a:solidFill>
              </a:rPr>
              <a:t>respectful</a:t>
            </a:r>
            <a:r>
              <a:rPr lang="en-CA" sz="2000" dirty="0">
                <a:solidFill>
                  <a:schemeClr val="bg1"/>
                </a:solidFill>
              </a:rPr>
              <a:t> of each individual </a:t>
            </a:r>
            <a:r>
              <a:rPr lang="en-US" sz="2000" dirty="0">
                <a:solidFill>
                  <a:schemeClr val="bg1"/>
                </a:solidFill>
              </a:rPr>
              <a:t>where all staff, including students, are free from exposure to violent, abusive and threatening behaviour and potentially violent acts in our environment. </a:t>
            </a:r>
          </a:p>
          <a:p>
            <a:pPr>
              <a:lnSpc>
                <a:spcPct val="90000"/>
              </a:lnSpc>
              <a:buFont typeface="Arial" charset="0"/>
              <a:buNone/>
              <a:defRPr/>
            </a:pPr>
            <a:endParaRPr lang="en-US" sz="2000" dirty="0">
              <a:solidFill>
                <a:schemeClr val="bg1"/>
              </a:solidFill>
            </a:endParaRPr>
          </a:p>
          <a:p>
            <a:pPr>
              <a:lnSpc>
                <a:spcPct val="90000"/>
              </a:lnSpc>
              <a:buFont typeface="Arial" charset="0"/>
              <a:buNone/>
              <a:defRPr/>
            </a:pPr>
            <a:r>
              <a:rPr lang="en-US" sz="2000" dirty="0">
                <a:solidFill>
                  <a:schemeClr val="bg1"/>
                </a:solidFill>
              </a:rPr>
              <a:t>KGH will not tolerate any form of violence or harassment by staff, patients or visitors.</a:t>
            </a:r>
          </a:p>
          <a:p>
            <a:pPr>
              <a:lnSpc>
                <a:spcPct val="90000"/>
              </a:lnSpc>
              <a:buFont typeface="Arial" charset="0"/>
              <a:buNone/>
              <a:defRPr/>
            </a:pPr>
            <a:endParaRPr lang="en-US" sz="2000" dirty="0">
              <a:solidFill>
                <a:schemeClr val="bg1"/>
              </a:solidFill>
            </a:endParaRPr>
          </a:p>
          <a:p>
            <a:pPr>
              <a:lnSpc>
                <a:spcPct val="90000"/>
              </a:lnSpc>
              <a:buFont typeface="Arial" charset="0"/>
              <a:buNone/>
              <a:defRPr/>
            </a:pPr>
            <a:r>
              <a:rPr lang="en-US" sz="2000" dirty="0">
                <a:solidFill>
                  <a:schemeClr val="bg1"/>
                </a:solidFill>
              </a:rPr>
              <a:t>For a number of reasons, patient-related aggression/violence is not uncommon in health care and  is one of the top sources or injury to our health care workers. </a:t>
            </a:r>
          </a:p>
          <a:p>
            <a:pPr>
              <a:lnSpc>
                <a:spcPct val="90000"/>
              </a:lnSpc>
              <a:buFont typeface="Arial" charset="0"/>
              <a:buNone/>
              <a:defRPr/>
            </a:pPr>
            <a:endParaRPr lang="en-US" sz="2000" dirty="0">
              <a:solidFill>
                <a:schemeClr val="bg1"/>
              </a:solidFill>
            </a:endParaRPr>
          </a:p>
          <a:p>
            <a:pPr>
              <a:lnSpc>
                <a:spcPct val="90000"/>
              </a:lnSpc>
              <a:buFont typeface="Arial" charset="0"/>
              <a:buNone/>
              <a:defRPr/>
            </a:pPr>
            <a:endParaRPr lang="en-US" sz="1600" dirty="0">
              <a:solidFill>
                <a:schemeClr val="bg1"/>
              </a:solidFill>
            </a:endParaRPr>
          </a:p>
          <a:p>
            <a:pPr>
              <a:lnSpc>
                <a:spcPct val="90000"/>
              </a:lnSpc>
              <a:buFont typeface="Arial" charset="0"/>
              <a:buNone/>
              <a:defRPr/>
            </a:pPr>
            <a:endParaRPr lang="en-CA" sz="1600" dirty="0">
              <a:solidFill>
                <a:schemeClr val="bg1"/>
              </a:solidFill>
            </a:endParaRPr>
          </a:p>
        </p:txBody>
      </p:sp>
      <p:sp>
        <p:nvSpPr>
          <p:cNvPr id="58373" name="Rectangle 2"/>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Workplace Violence Prevention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Triggers of Violent Behaviour </a:t>
            </a:r>
            <a:endParaRPr lang="en-CA" altLang="en-US" sz="28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296988"/>
            <a:ext cx="8632825" cy="4699000"/>
          </a:xfrm>
        </p:spPr>
        <p:txBody>
          <a:bodyPr>
            <a:normAutofit fontScale="92500" lnSpcReduction="10000"/>
          </a:bodyPr>
          <a:lstStyle/>
          <a:p>
            <a:pPr marL="0" indent="0">
              <a:buFont typeface="Arial" pitchFamily="34" charset="0"/>
              <a:buNone/>
              <a:defRPr/>
            </a:pPr>
            <a:r>
              <a:rPr lang="en-US" sz="1800" dirty="0" smtClean="0"/>
              <a:t>Understanding the factors that can increase the risk of aggression and violence is critical to preventing it in the first place.  Rick factors can include: </a:t>
            </a:r>
          </a:p>
          <a:p>
            <a:pPr>
              <a:defRPr/>
            </a:pPr>
            <a:endParaRPr lang="en-US" sz="1800" dirty="0"/>
          </a:p>
          <a:p>
            <a:pPr>
              <a:defRPr/>
            </a:pPr>
            <a:r>
              <a:rPr lang="en-US" sz="1800" dirty="0" smtClean="0"/>
              <a:t>Disrespect (real or perceived), rude and/or condescending interactions with Health care workers</a:t>
            </a:r>
          </a:p>
          <a:p>
            <a:pPr>
              <a:defRPr/>
            </a:pPr>
            <a:r>
              <a:rPr lang="en-US" sz="1800" dirty="0" smtClean="0"/>
              <a:t>Long waits without acknowledgement and  regular status updates provided</a:t>
            </a:r>
          </a:p>
          <a:p>
            <a:pPr>
              <a:defRPr/>
            </a:pPr>
            <a:r>
              <a:rPr lang="en-US" sz="1800" dirty="0" smtClean="0"/>
              <a:t>Lack of privacy; lack of personal space </a:t>
            </a:r>
          </a:p>
          <a:p>
            <a:pPr>
              <a:defRPr/>
            </a:pPr>
            <a:r>
              <a:rPr lang="en-US" sz="1800" dirty="0" smtClean="0"/>
              <a:t>Fear or Anxiety</a:t>
            </a:r>
          </a:p>
          <a:p>
            <a:pPr>
              <a:defRPr/>
            </a:pPr>
            <a:r>
              <a:rPr lang="en-US" sz="1800" dirty="0" smtClean="0"/>
              <a:t>Frustration / exhaustion</a:t>
            </a:r>
          </a:p>
          <a:p>
            <a:pPr>
              <a:defRPr/>
            </a:pPr>
            <a:r>
              <a:rPr lang="en-US" sz="1800" dirty="0" smtClean="0"/>
              <a:t>Excessive noise</a:t>
            </a:r>
          </a:p>
          <a:p>
            <a:pPr>
              <a:defRPr/>
            </a:pPr>
            <a:r>
              <a:rPr lang="en-US" sz="1800" dirty="0" smtClean="0"/>
              <a:t>Loss</a:t>
            </a:r>
          </a:p>
          <a:p>
            <a:pPr>
              <a:defRPr/>
            </a:pPr>
            <a:r>
              <a:rPr lang="en-US" sz="1800" dirty="0" smtClean="0"/>
              <a:t>Confusion </a:t>
            </a:r>
          </a:p>
          <a:p>
            <a:pPr>
              <a:defRPr/>
            </a:pPr>
            <a:r>
              <a:rPr lang="en-US" sz="1800" dirty="0" smtClean="0"/>
              <a:t>Medication</a:t>
            </a:r>
          </a:p>
          <a:p>
            <a:pPr>
              <a:defRPr/>
            </a:pPr>
            <a:r>
              <a:rPr lang="en-US" sz="1800" dirty="0" smtClean="0"/>
              <a:t>Diagnosis</a:t>
            </a:r>
          </a:p>
          <a:p>
            <a:pPr>
              <a:defRPr/>
            </a:pPr>
            <a:r>
              <a:rPr lang="en-US" sz="1800" dirty="0" smtClean="0"/>
              <a:t>Unmet </a:t>
            </a:r>
            <a:r>
              <a:rPr lang="en-US" sz="1800" dirty="0"/>
              <a:t>basic needs- in pain, hungry, thirsty, inability to communicate including language barriers </a:t>
            </a:r>
          </a:p>
          <a:p>
            <a:pPr>
              <a:defRPr/>
            </a:pPr>
            <a:endParaRPr lang="en-CA" sz="1800" dirty="0"/>
          </a:p>
        </p:txBody>
      </p:sp>
      <p:sp>
        <p:nvSpPr>
          <p:cNvPr id="4" name="TextBox 3"/>
          <p:cNvSpPr txBox="1"/>
          <p:nvPr/>
        </p:nvSpPr>
        <p:spPr>
          <a:xfrm>
            <a:off x="3128963" y="3933825"/>
            <a:ext cx="5451475" cy="923925"/>
          </a:xfrm>
          <a:prstGeom prst="rect">
            <a:avLst/>
          </a:prstGeom>
          <a:solidFill>
            <a:schemeClr val="tx2">
              <a:lumMod val="75000"/>
            </a:schemeClr>
          </a:solidFill>
        </p:spPr>
        <p:txBody>
          <a:bodyPr>
            <a:spAutoFit/>
          </a:bodyPr>
          <a:lstStyle/>
          <a:p>
            <a:pPr algn="ctr">
              <a:defRPr/>
            </a:pPr>
            <a:r>
              <a:rPr lang="en-US" sz="1800" b="1" dirty="0">
                <a:solidFill>
                  <a:schemeClr val="bg1"/>
                </a:solidFill>
              </a:rPr>
              <a:t>PATIENT CHARACTERISTICS</a:t>
            </a:r>
          </a:p>
          <a:p>
            <a:pPr algn="ctr">
              <a:defRPr/>
            </a:pPr>
            <a:r>
              <a:rPr lang="en-US" sz="1800" b="1" dirty="0">
                <a:solidFill>
                  <a:schemeClr val="bg1"/>
                </a:solidFill>
              </a:rPr>
              <a:t>________________</a:t>
            </a:r>
            <a:r>
              <a:rPr lang="en-US" sz="1800" b="1" u="sng" dirty="0">
                <a:solidFill>
                  <a:schemeClr val="bg1"/>
                </a:solidFill>
              </a:rPr>
              <a:t>+STRESS</a:t>
            </a:r>
          </a:p>
          <a:p>
            <a:pPr algn="ctr">
              <a:defRPr/>
            </a:pPr>
            <a:r>
              <a:rPr lang="en-US" sz="1800" b="1" dirty="0">
                <a:solidFill>
                  <a:schemeClr val="bg1"/>
                </a:solidFill>
              </a:rPr>
              <a:t>INCREASED LIKELIHOOD OF VIOLENCE</a:t>
            </a:r>
            <a:endParaRPr lang="en-CA" sz="1800" b="1"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0" y="1268413"/>
            <a:ext cx="8618538" cy="4968875"/>
          </a:xfrm>
        </p:spPr>
        <p:txBody>
          <a:bodyPr>
            <a:normAutofit/>
          </a:bodyPr>
          <a:lstStyle/>
          <a:p>
            <a:pPr algn="l">
              <a:defRPr/>
            </a:pPr>
            <a:r>
              <a:rPr lang="en-US" sz="1800" dirty="0"/>
              <a:t>In an effort to reduce the risk of violent/aggressive behaviour from patients, and to ensure increased risk of violence is communicated to all staff who may encounter the patient, KGH has </a:t>
            </a:r>
            <a:r>
              <a:rPr lang="en-US" sz="1800" u="sng" dirty="0"/>
              <a:t>specific procedures </a:t>
            </a:r>
            <a:r>
              <a:rPr lang="en-US" sz="1800" dirty="0"/>
              <a:t>that must be followed as outlined in </a:t>
            </a:r>
            <a:r>
              <a:rPr lang="en-US" sz="1800" dirty="0" smtClean="0"/>
              <a:t>our  </a:t>
            </a:r>
            <a:r>
              <a:rPr lang="en-US" sz="1800" dirty="0"/>
              <a:t>Violence Prevention Policy</a:t>
            </a:r>
            <a:r>
              <a:rPr lang="en-US" sz="1800" dirty="0" smtClean="0"/>
              <a:t>. #02-143.</a:t>
            </a:r>
          </a:p>
          <a:p>
            <a:pPr algn="l">
              <a:defRPr/>
            </a:pPr>
            <a:endParaRPr lang="en-US" sz="1800" dirty="0" smtClean="0"/>
          </a:p>
          <a:p>
            <a:pPr algn="l">
              <a:defRPr/>
            </a:pPr>
            <a:r>
              <a:rPr lang="en-US" sz="1800" b="1" u="sng" dirty="0" smtClean="0"/>
              <a:t>Procedures: </a:t>
            </a:r>
          </a:p>
          <a:p>
            <a:pPr algn="l">
              <a:defRPr/>
            </a:pPr>
            <a:endParaRPr lang="en-US" sz="1800" b="1" u="sng" dirty="0"/>
          </a:p>
          <a:p>
            <a:pPr marL="342900" indent="-342900" algn="l">
              <a:buFont typeface="+mj-lt"/>
              <a:buAutoNum type="arabicPeriod"/>
              <a:defRPr/>
            </a:pPr>
            <a:r>
              <a:rPr lang="en-US" sz="1800" dirty="0" smtClean="0">
                <a:solidFill>
                  <a:schemeClr val="tx2"/>
                </a:solidFill>
              </a:rPr>
              <a:t>As part of the daily risk assessments that are undertaken on all inpatients and recorded in the patient’s chart (the “</a:t>
            </a:r>
            <a:r>
              <a:rPr lang="en-CA" sz="1800" i="1" dirty="0" smtClean="0">
                <a:solidFill>
                  <a:schemeClr val="tx2"/>
                </a:solidFill>
              </a:rPr>
              <a:t>Interprofessional </a:t>
            </a:r>
            <a:r>
              <a:rPr lang="en-CA" sz="1800" i="1" dirty="0">
                <a:solidFill>
                  <a:schemeClr val="tx2"/>
                </a:solidFill>
              </a:rPr>
              <a:t>Collaborative Patient Care </a:t>
            </a:r>
            <a:r>
              <a:rPr lang="en-CA" sz="1800" i="1" dirty="0" smtClean="0">
                <a:solidFill>
                  <a:schemeClr val="tx2"/>
                </a:solidFill>
              </a:rPr>
              <a:t>Record”</a:t>
            </a:r>
            <a:r>
              <a:rPr lang="en-CA" sz="1800" dirty="0" smtClean="0">
                <a:solidFill>
                  <a:schemeClr val="tx2"/>
                </a:solidFill>
              </a:rPr>
              <a:t>),</a:t>
            </a:r>
            <a:r>
              <a:rPr lang="en-US" sz="1800" dirty="0" smtClean="0">
                <a:solidFill>
                  <a:schemeClr val="tx2"/>
                </a:solidFill>
              </a:rPr>
              <a:t> </a:t>
            </a:r>
            <a:r>
              <a:rPr lang="en-US" sz="1800" dirty="0">
                <a:solidFill>
                  <a:schemeClr val="tx2"/>
                </a:solidFill>
              </a:rPr>
              <a:t>a </a:t>
            </a:r>
            <a:r>
              <a:rPr lang="en-US" sz="1800" b="1" dirty="0" smtClean="0">
                <a:solidFill>
                  <a:schemeClr val="tx2"/>
                </a:solidFill>
              </a:rPr>
              <a:t>Violence </a:t>
            </a:r>
            <a:r>
              <a:rPr lang="en-US" sz="1800" b="1" dirty="0">
                <a:solidFill>
                  <a:schemeClr val="tx2"/>
                </a:solidFill>
              </a:rPr>
              <a:t>Risk Assessment </a:t>
            </a:r>
            <a:r>
              <a:rPr lang="en-US" sz="1800" dirty="0">
                <a:solidFill>
                  <a:schemeClr val="tx2"/>
                </a:solidFill>
              </a:rPr>
              <a:t>is </a:t>
            </a:r>
            <a:r>
              <a:rPr lang="en-US" sz="1800" dirty="0" smtClean="0">
                <a:solidFill>
                  <a:schemeClr val="tx2"/>
                </a:solidFill>
              </a:rPr>
              <a:t>completed daily. </a:t>
            </a:r>
          </a:p>
          <a:p>
            <a:pPr algn="l">
              <a:defRPr/>
            </a:pPr>
            <a:endParaRPr lang="en-US" sz="1800" dirty="0"/>
          </a:p>
          <a:p>
            <a:pPr algn="l">
              <a:defRPr/>
            </a:pPr>
            <a:r>
              <a:rPr lang="en-US" sz="1800" dirty="0" smtClean="0"/>
              <a:t>The </a:t>
            </a:r>
            <a:r>
              <a:rPr lang="en-US" sz="1800" b="1" dirty="0" smtClean="0">
                <a:solidFill>
                  <a:schemeClr val="tx2"/>
                </a:solidFill>
              </a:rPr>
              <a:t>violence risk assessment </a:t>
            </a:r>
            <a:r>
              <a:rPr lang="en-US" sz="1800" dirty="0" smtClean="0"/>
              <a:t>is intended to identify whether any </a:t>
            </a:r>
            <a:r>
              <a:rPr lang="en-US" sz="1800" b="1" dirty="0" smtClean="0"/>
              <a:t>specific risk factors</a:t>
            </a:r>
            <a:r>
              <a:rPr lang="en-US" sz="1800" dirty="0" smtClean="0"/>
              <a:t> exist so that a care plan can be developed to proactively reduce risk and enhance safety for the patient, staff, and others who may interact with the patient.   </a:t>
            </a:r>
            <a:endParaRPr lang="en-US" sz="1800" dirty="0"/>
          </a:p>
          <a:p>
            <a:pPr algn="l">
              <a:defRPr/>
            </a:pPr>
            <a:endParaRPr lang="en-US" sz="2100" dirty="0"/>
          </a:p>
          <a:p>
            <a:pPr algn="l">
              <a:defRPr/>
            </a:pPr>
            <a:endParaRPr lang="en-US" sz="2100" dirty="0" smtClean="0"/>
          </a:p>
        </p:txBody>
      </p:sp>
      <p:sp>
        <p:nvSpPr>
          <p:cNvPr id="60419" name="Title 1"/>
          <p:cNvSpPr>
            <a:spLocks noGrp="1"/>
          </p:cNvSpPr>
          <p:nvPr>
            <p:ph type="ctrTitle"/>
          </p:nvPr>
        </p:nvSpPr>
        <p:spPr>
          <a:xfrm>
            <a:off x="254000" y="347663"/>
            <a:ext cx="7772400" cy="647700"/>
          </a:xfrm>
        </p:spPr>
        <p:txBody>
          <a:bodyPr/>
          <a:lstStyle/>
          <a:p>
            <a:r>
              <a:rPr lang="en-US" altLang="en-US" sz="2800" smtClean="0">
                <a:latin typeface="Myriad Pro" pitchFamily="34" charset="0"/>
                <a:ea typeface="Myriad Pro" pitchFamily="34" charset="0"/>
                <a:cs typeface="Myriad Pro" pitchFamily="34" charset="0"/>
              </a:rPr>
              <a:t>Prevention of Patient-Related Violence </a:t>
            </a:r>
            <a:endParaRPr lang="en-CA" altLang="en-US" sz="2800" smtClean="0">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3363" y="1276350"/>
          <a:ext cx="8677275" cy="4954587"/>
        </p:xfrm>
        <a:graphic>
          <a:graphicData uri="http://schemas.openxmlformats.org/drawingml/2006/table">
            <a:tbl>
              <a:tblPr firstRow="1" firstCol="1" bandRow="1"/>
              <a:tblGrid>
                <a:gridCol w="2176458"/>
                <a:gridCol w="6500817"/>
              </a:tblGrid>
              <a:tr h="442000">
                <a:tc>
                  <a:txBody>
                    <a:bodyPr/>
                    <a:lstStyle/>
                    <a:p>
                      <a:pPr>
                        <a:lnSpc>
                          <a:spcPct val="115000"/>
                        </a:lnSpc>
                        <a:spcAft>
                          <a:spcPts val="0"/>
                        </a:spcAft>
                      </a:pPr>
                      <a:r>
                        <a:rPr lang="en-US" sz="1200" b="1" dirty="0">
                          <a:solidFill>
                            <a:schemeClr val="tx2"/>
                          </a:solidFill>
                          <a:effectLst/>
                          <a:latin typeface="Arial"/>
                          <a:ea typeface="Times New Roman"/>
                          <a:cs typeface="Times New Roman"/>
                        </a:rPr>
                        <a:t>Known History of Physical Violence</a:t>
                      </a:r>
                      <a:endParaRPr lang="en-CA" sz="1200" b="1" dirty="0">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Arial"/>
                          <a:ea typeface="Times New Roman"/>
                          <a:cs typeface="Times New Roman"/>
                        </a:rPr>
                        <a:t>Known history of being physically aggressive or violent toward another person </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000">
                <a:tc>
                  <a:txBody>
                    <a:bodyPr/>
                    <a:lstStyle/>
                    <a:p>
                      <a:pPr>
                        <a:lnSpc>
                          <a:spcPct val="115000"/>
                        </a:lnSpc>
                        <a:spcAft>
                          <a:spcPts val="0"/>
                        </a:spcAft>
                      </a:pPr>
                      <a:r>
                        <a:rPr lang="en-US" sz="1200" b="1">
                          <a:solidFill>
                            <a:schemeClr val="tx2"/>
                          </a:solidFill>
                          <a:effectLst/>
                          <a:latin typeface="Arial"/>
                          <a:ea typeface="Times New Roman"/>
                          <a:cs typeface="Times New Roman"/>
                        </a:rPr>
                        <a:t>Code White</a:t>
                      </a:r>
                      <a:endParaRPr lang="en-CA" sz="1200" b="1">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Arial"/>
                          <a:ea typeface="Times New Roman"/>
                          <a:cs typeface="Times New Roman"/>
                        </a:rPr>
                        <a:t>Behaviour during this visit has required a Code White be initiated </a:t>
                      </a:r>
                      <a:endParaRPr lang="en-CA" sz="1200" dirty="0">
                        <a:effectLst/>
                        <a:latin typeface="Calibri"/>
                        <a:ea typeface="Calibri"/>
                        <a:cs typeface="Times New Roman"/>
                      </a:endParaRPr>
                    </a:p>
                    <a:p>
                      <a:pPr>
                        <a:lnSpc>
                          <a:spcPct val="115000"/>
                        </a:lnSpc>
                        <a:spcAft>
                          <a:spcPts val="0"/>
                        </a:spcAft>
                      </a:pPr>
                      <a:r>
                        <a:rPr lang="en-US" sz="1200" dirty="0">
                          <a:effectLst/>
                          <a:latin typeface="Arial"/>
                          <a:ea typeface="Times New Roman"/>
                          <a:cs typeface="Times New Roman"/>
                        </a:rPr>
                        <a:t> </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3001">
                <a:tc>
                  <a:txBody>
                    <a:bodyPr/>
                    <a:lstStyle/>
                    <a:p>
                      <a:pPr>
                        <a:lnSpc>
                          <a:spcPct val="115000"/>
                        </a:lnSpc>
                        <a:spcAft>
                          <a:spcPts val="0"/>
                        </a:spcAft>
                      </a:pPr>
                      <a:r>
                        <a:rPr lang="en-US" sz="1200" b="1" dirty="0">
                          <a:solidFill>
                            <a:schemeClr val="tx2"/>
                          </a:solidFill>
                          <a:effectLst/>
                          <a:latin typeface="Arial"/>
                          <a:ea typeface="Times New Roman"/>
                          <a:cs typeface="Times New Roman"/>
                        </a:rPr>
                        <a:t>Hostile/Attacking Objects/Destructive</a:t>
                      </a:r>
                      <a:endParaRPr lang="en-CA" sz="1200" b="1" dirty="0">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Arial"/>
                          <a:ea typeface="Times New Roman"/>
                          <a:cs typeface="Times New Roman"/>
                        </a:rPr>
                        <a:t>An attack directed at an object and not a person (e.g. the indiscriminate throwing an object, banging or smashing windows, kicking, banging or head-butting an object, smashing of furniture, doors, etc. </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5001">
                <a:tc>
                  <a:txBody>
                    <a:bodyPr/>
                    <a:lstStyle/>
                    <a:p>
                      <a:pPr>
                        <a:lnSpc>
                          <a:spcPct val="115000"/>
                        </a:lnSpc>
                        <a:spcAft>
                          <a:spcPts val="0"/>
                        </a:spcAft>
                      </a:pPr>
                      <a:r>
                        <a:rPr lang="en-US" sz="1200" b="1" dirty="0">
                          <a:solidFill>
                            <a:schemeClr val="tx2"/>
                          </a:solidFill>
                          <a:effectLst/>
                          <a:latin typeface="Arial"/>
                          <a:ea typeface="Times New Roman"/>
                          <a:cs typeface="Times New Roman"/>
                        </a:rPr>
                        <a:t>Threatening (verbal or physical)</a:t>
                      </a:r>
                      <a:endParaRPr lang="en-CA" sz="1200" b="1" dirty="0">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Arial"/>
                          <a:ea typeface="Times New Roman"/>
                          <a:cs typeface="Times New Roman"/>
                        </a:rPr>
                        <a:t>A verbal outburst which is more than just a raised voice; and where there is definite intent to intimidate or threaten another person (e.g. verbal attacks, name-calling, uttering comments in a snarling aggressive manner). A definite intent to physically threaten another person (e.g. raising an arm, leg, making a fist)</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4583">
                <a:tc>
                  <a:txBody>
                    <a:bodyPr/>
                    <a:lstStyle/>
                    <a:p>
                      <a:pPr>
                        <a:lnSpc>
                          <a:spcPct val="115000"/>
                        </a:lnSpc>
                        <a:spcAft>
                          <a:spcPts val="0"/>
                        </a:spcAft>
                      </a:pPr>
                      <a:r>
                        <a:rPr lang="en-US" sz="1200" b="1" dirty="0">
                          <a:solidFill>
                            <a:schemeClr val="tx2"/>
                          </a:solidFill>
                          <a:effectLst/>
                          <a:latin typeface="Arial"/>
                          <a:ea typeface="Times New Roman"/>
                          <a:cs typeface="Times New Roman"/>
                        </a:rPr>
                        <a:t>Assaultive/Combative</a:t>
                      </a:r>
                      <a:endParaRPr lang="en-CA" sz="1200" b="1" dirty="0">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Arial"/>
                          <a:ea typeface="Times New Roman"/>
                          <a:cs typeface="Times New Roman"/>
                        </a:rPr>
                        <a:t>The application of force directed at a person  (e.g. kicking, punching, spitting, grabbing, or use of a weapon or another object as a weapon)</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5001">
                <a:tc>
                  <a:txBody>
                    <a:bodyPr/>
                    <a:lstStyle/>
                    <a:p>
                      <a:pPr>
                        <a:lnSpc>
                          <a:spcPct val="115000"/>
                        </a:lnSpc>
                        <a:spcAft>
                          <a:spcPts val="0"/>
                        </a:spcAft>
                      </a:pPr>
                      <a:r>
                        <a:rPr lang="en-US" sz="1200" b="1">
                          <a:solidFill>
                            <a:schemeClr val="tx2"/>
                          </a:solidFill>
                          <a:effectLst/>
                          <a:latin typeface="Arial"/>
                          <a:ea typeface="Times New Roman"/>
                          <a:cs typeface="Times New Roman"/>
                        </a:rPr>
                        <a:t>New Onset or increase in </a:t>
                      </a:r>
                      <a:endParaRPr lang="en-CA" sz="1200" b="1">
                        <a:solidFill>
                          <a:schemeClr val="tx2"/>
                        </a:solidFill>
                        <a:effectLst/>
                        <a:latin typeface="Calibri"/>
                        <a:ea typeface="Calibri"/>
                        <a:cs typeface="Times New Roman"/>
                      </a:endParaRPr>
                    </a:p>
                    <a:p>
                      <a:pPr>
                        <a:lnSpc>
                          <a:spcPct val="115000"/>
                        </a:lnSpc>
                        <a:spcAft>
                          <a:spcPts val="0"/>
                        </a:spcAft>
                      </a:pPr>
                      <a:r>
                        <a:rPr lang="en-US" sz="1200" b="1">
                          <a:solidFill>
                            <a:schemeClr val="tx2"/>
                          </a:solidFill>
                          <a:effectLst/>
                          <a:latin typeface="Arial"/>
                          <a:ea typeface="Times New Roman"/>
                          <a:cs typeface="Times New Roman"/>
                        </a:rPr>
                        <a:t>Agitation or Irritability</a:t>
                      </a:r>
                      <a:endParaRPr lang="en-CA" sz="1200" b="1">
                        <a:solidFill>
                          <a:schemeClr val="tx2"/>
                        </a:solidFill>
                        <a:effectLst/>
                        <a:latin typeface="Calibri"/>
                        <a:ea typeface="Calibri"/>
                        <a:cs typeface="Times New Roman"/>
                      </a:endParaRPr>
                    </a:p>
                    <a:p>
                      <a:pPr>
                        <a:lnSpc>
                          <a:spcPct val="115000"/>
                        </a:lnSpc>
                        <a:spcAft>
                          <a:spcPts val="0"/>
                        </a:spcAft>
                      </a:pPr>
                      <a:r>
                        <a:rPr lang="en-US" sz="1200" b="1">
                          <a:solidFill>
                            <a:schemeClr val="tx2"/>
                          </a:solidFill>
                          <a:effectLst/>
                          <a:latin typeface="Arial"/>
                          <a:ea typeface="Times New Roman"/>
                          <a:cs typeface="Times New Roman"/>
                        </a:rPr>
                        <a:t> </a:t>
                      </a:r>
                      <a:endParaRPr lang="en-CA" sz="1200" b="1">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rgbClr val="000000"/>
                          </a:solidFill>
                          <a:effectLst/>
                          <a:latin typeface="Arial"/>
                          <a:ea typeface="Times New Roman"/>
                          <a:cs typeface="Times New Roman"/>
                        </a:rPr>
                        <a:t>General restlessness, easily annoyed or angered, quick tempered. May be manifested by pacing, uncooperativeness, or inability to tolerate the presence of others. May be accompanied by certain behaviours such as kicking, grabbing, pushing things, destroying property, cursing or verbal aggression, screaming, slamming doors, etc.</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3001">
                <a:tc>
                  <a:txBody>
                    <a:bodyPr/>
                    <a:lstStyle/>
                    <a:p>
                      <a:pPr>
                        <a:lnSpc>
                          <a:spcPct val="115000"/>
                        </a:lnSpc>
                        <a:spcAft>
                          <a:spcPts val="0"/>
                        </a:spcAft>
                      </a:pPr>
                      <a:r>
                        <a:rPr lang="en-US" sz="1200" b="1" dirty="0">
                          <a:solidFill>
                            <a:schemeClr val="tx2"/>
                          </a:solidFill>
                          <a:effectLst/>
                          <a:latin typeface="Arial"/>
                          <a:ea typeface="Times New Roman"/>
                          <a:cs typeface="Times New Roman"/>
                        </a:rPr>
                        <a:t>Patient is at High Risk for Self Harm </a:t>
                      </a:r>
                      <a:endParaRPr lang="en-CA" sz="1200" b="1" dirty="0">
                        <a:solidFill>
                          <a:schemeClr val="tx2"/>
                        </a:solidFill>
                        <a:effectLst/>
                        <a:latin typeface="Calibri"/>
                        <a:ea typeface="Calibri"/>
                        <a:cs typeface="Times New Roman"/>
                      </a:endParaRPr>
                    </a:p>
                    <a:p>
                      <a:pPr>
                        <a:lnSpc>
                          <a:spcPct val="115000"/>
                        </a:lnSpc>
                        <a:spcAft>
                          <a:spcPts val="0"/>
                        </a:spcAft>
                      </a:pPr>
                      <a:r>
                        <a:rPr lang="en-US" sz="1200" b="1" dirty="0">
                          <a:solidFill>
                            <a:schemeClr val="tx2"/>
                          </a:solidFill>
                          <a:effectLst/>
                          <a:latin typeface="Arial"/>
                          <a:ea typeface="Times New Roman"/>
                          <a:cs typeface="Times New Roman"/>
                        </a:rPr>
                        <a:t> </a:t>
                      </a:r>
                      <a:endParaRPr lang="en-CA" sz="1200" b="1" dirty="0">
                        <a:solidFill>
                          <a:schemeClr val="tx2"/>
                        </a:solidFill>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effectLst/>
                          <a:latin typeface="Arial"/>
                          <a:ea typeface="Times New Roman"/>
                          <a:cs typeface="Times New Roman"/>
                        </a:rPr>
                        <a:t>At risk for intentionally injuring oneself, with or without suicidal ideation (e.g. skin-cutting, burning, ingestion of toxic substances); risk identified on this visit or history of repeated attempts known   </a:t>
                      </a:r>
                      <a:endParaRPr lang="en-CA" sz="1200" dirty="0">
                        <a:effectLst/>
                        <a:latin typeface="Calibri"/>
                        <a:ea typeface="Calibri"/>
                        <a:cs typeface="Times New Roman"/>
                      </a:endParaRPr>
                    </a:p>
                  </a:txBody>
                  <a:tcPr marL="53675" marR="536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1468" name="Rectangle 2"/>
          <p:cNvSpPr>
            <a:spLocks noChangeArrowheads="1"/>
          </p:cNvSpPr>
          <p:nvPr/>
        </p:nvSpPr>
        <p:spPr bwMode="auto">
          <a:xfrm>
            <a:off x="233363" y="298450"/>
            <a:ext cx="66452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lnSpc>
                <a:spcPct val="115000"/>
              </a:lnSpc>
            </a:pPr>
            <a:r>
              <a:rPr lang="en-US" altLang="en-US" b="1">
                <a:solidFill>
                  <a:schemeClr val="bg1"/>
                </a:solidFill>
                <a:latin typeface="Myriad Pro" pitchFamily="34" charset="0"/>
                <a:ea typeface="Myriad Pro" pitchFamily="34" charset="0"/>
                <a:cs typeface="Times New Roman" pitchFamily="18" charset="0"/>
              </a:rPr>
              <a:t>Risk Factors for Aggression/Violence </a:t>
            </a:r>
            <a:endParaRPr lang="en-CA" altLang="en-US">
              <a:solidFill>
                <a:schemeClr val="bg1"/>
              </a:solidFill>
              <a:latin typeface="Myriad Pro"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a:xfrm>
            <a:off x="309563" y="285750"/>
            <a:ext cx="6143625" cy="738188"/>
          </a:xfrm>
        </p:spPr>
        <p:txBody>
          <a:bodyPr/>
          <a:lstStyle/>
          <a:p>
            <a:r>
              <a:rPr lang="en-US" altLang="en-US" smtClean="0">
                <a:latin typeface="Myriad Pro" pitchFamily="34" charset="0"/>
                <a:ea typeface="Myriad Pro" pitchFamily="34" charset="0"/>
                <a:cs typeface="Myriad Pro" pitchFamily="34" charset="0"/>
              </a:rPr>
              <a:t>Learning Objectives</a:t>
            </a:r>
          </a:p>
        </p:txBody>
      </p:sp>
      <p:sp>
        <p:nvSpPr>
          <p:cNvPr id="150531" name="Rectangle 3"/>
          <p:cNvSpPr>
            <a:spLocks noGrp="1"/>
          </p:cNvSpPr>
          <p:nvPr>
            <p:ph type="body" idx="1"/>
          </p:nvPr>
        </p:nvSpPr>
        <p:spPr>
          <a:xfrm>
            <a:off x="309563" y="2085975"/>
            <a:ext cx="8416925" cy="3260725"/>
          </a:xfrm>
        </p:spPr>
        <p:txBody>
          <a:bodyPr/>
          <a:lstStyle/>
          <a:p>
            <a:pPr>
              <a:lnSpc>
                <a:spcPct val="80000"/>
              </a:lnSpc>
              <a:buClr>
                <a:schemeClr val="tx1"/>
              </a:buClr>
              <a:buFont typeface="Wingdings" pitchFamily="2" charset="2"/>
              <a:buChar char="ü"/>
              <a:defRPr/>
            </a:pPr>
            <a:r>
              <a:rPr lang="en-US" altLang="en-US" sz="2000" dirty="0" smtClean="0"/>
              <a:t>KGH’s workplace violence prevention program including how we identify, communicate, and care for a patient who is at increased risk of aggressive or violent behaviour </a:t>
            </a:r>
          </a:p>
          <a:p>
            <a:pPr>
              <a:lnSpc>
                <a:spcPct val="80000"/>
              </a:lnSpc>
              <a:buFont typeface="Wingdings" pitchFamily="2" charset="2"/>
              <a:buChar char="ü"/>
              <a:defRPr/>
            </a:pPr>
            <a:endParaRPr lang="en-US" altLang="en-US" sz="2000" dirty="0"/>
          </a:p>
          <a:p>
            <a:pPr>
              <a:lnSpc>
                <a:spcPct val="80000"/>
              </a:lnSpc>
              <a:buFont typeface="Wingdings" pitchFamily="2" charset="2"/>
              <a:buChar char="ü"/>
              <a:defRPr/>
            </a:pPr>
            <a:r>
              <a:rPr lang="en-US" altLang="en-US" sz="2000" dirty="0" smtClean="0"/>
              <a:t>Where you can access KGH’s Safety Data Sheets for chemicals used in our hospital</a:t>
            </a:r>
          </a:p>
          <a:p>
            <a:pPr marL="0" indent="0">
              <a:lnSpc>
                <a:spcPct val="80000"/>
              </a:lnSpc>
              <a:buFont typeface="Arial" pitchFamily="34" charset="0"/>
              <a:buNone/>
              <a:defRPr/>
            </a:pPr>
            <a:r>
              <a:rPr lang="en-US" altLang="en-US" sz="2000" dirty="0" smtClean="0"/>
              <a:t> </a:t>
            </a:r>
          </a:p>
          <a:p>
            <a:pPr>
              <a:lnSpc>
                <a:spcPct val="80000"/>
              </a:lnSpc>
              <a:buFont typeface="Wingdings" pitchFamily="2" charset="2"/>
              <a:buChar char="ü"/>
              <a:defRPr/>
            </a:pPr>
            <a:r>
              <a:rPr lang="en-US" altLang="en-US" sz="2000" dirty="0" smtClean="0"/>
              <a:t>Emergency Response protocols including Fire Safety</a:t>
            </a:r>
          </a:p>
          <a:p>
            <a:pPr>
              <a:lnSpc>
                <a:spcPct val="80000"/>
              </a:lnSpc>
              <a:buFont typeface="Wingdings" pitchFamily="2" charset="2"/>
              <a:buChar char="ü"/>
              <a:defRPr/>
            </a:pPr>
            <a:endParaRPr lang="en-US" altLang="en-US" sz="2000" dirty="0" smtClean="0"/>
          </a:p>
          <a:p>
            <a:pPr>
              <a:lnSpc>
                <a:spcPct val="80000"/>
              </a:lnSpc>
              <a:buFont typeface="Wingdings" pitchFamily="2" charset="2"/>
              <a:buChar char="ü"/>
              <a:defRPr/>
            </a:pPr>
            <a:endParaRPr lang="en-US" altLang="en-US" sz="2000" dirty="0" smtClean="0"/>
          </a:p>
        </p:txBody>
      </p:sp>
      <p:sp>
        <p:nvSpPr>
          <p:cNvPr id="4" name="TextBox 3"/>
          <p:cNvSpPr txBox="1"/>
          <p:nvPr/>
        </p:nvSpPr>
        <p:spPr>
          <a:xfrm>
            <a:off x="185738" y="4759325"/>
            <a:ext cx="8778875" cy="1570038"/>
          </a:xfrm>
          <a:prstGeom prst="rect">
            <a:avLst/>
          </a:prstGeom>
          <a:solidFill>
            <a:schemeClr val="accent2">
              <a:lumMod val="40000"/>
              <a:lumOff val="60000"/>
            </a:schemeClr>
          </a:solidFill>
        </p:spPr>
        <p:txBody>
          <a:bodyPr>
            <a:spAutoFit/>
          </a:bodyPr>
          <a:lstStyle/>
          <a:p>
            <a:pPr algn="ctr">
              <a:defRPr/>
            </a:pPr>
            <a:r>
              <a:rPr lang="en-US" dirty="0"/>
              <a:t>This training module </a:t>
            </a:r>
            <a:r>
              <a:rPr lang="en-US" u="sng" dirty="0"/>
              <a:t>does not cover </a:t>
            </a:r>
            <a:r>
              <a:rPr lang="en-US" dirty="0"/>
              <a:t>worker rights and responsibilities which are addressed under </a:t>
            </a:r>
          </a:p>
          <a:p>
            <a:pPr algn="ctr">
              <a:defRPr/>
            </a:pPr>
            <a:r>
              <a:rPr lang="en-US" b="1" dirty="0"/>
              <a:t>Health &amp; Safety Awareness Training for Ontario Workers </a:t>
            </a:r>
          </a:p>
          <a:p>
            <a:pPr algn="ctr">
              <a:defRPr/>
            </a:pPr>
            <a:r>
              <a:rPr lang="en-US" dirty="0"/>
              <a:t>Which is provided to students by their schools.   </a:t>
            </a:r>
            <a:endParaRPr lang="en-CA" dirty="0"/>
          </a:p>
        </p:txBody>
      </p:sp>
      <p:sp>
        <p:nvSpPr>
          <p:cNvPr id="15365" name="Rectangle 7"/>
          <p:cNvSpPr>
            <a:spLocks noChangeArrowheads="1"/>
          </p:cNvSpPr>
          <p:nvPr/>
        </p:nvSpPr>
        <p:spPr bwMode="auto">
          <a:xfrm>
            <a:off x="295275" y="1490663"/>
            <a:ext cx="86042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defTabSz="914400" eaLnBrk="1" hangingPunct="1"/>
            <a:r>
              <a:rPr lang="en-US" altLang="en-US" sz="2000" b="1">
                <a:ea typeface="Myriad Pro" pitchFamily="34" charset="0"/>
                <a:cs typeface="Myriad Pro" pitchFamily="34" charset="0"/>
              </a:rPr>
              <a:t>At the end of this module, you will have an increased awareness of: </a:t>
            </a:r>
          </a:p>
          <a:p>
            <a:pPr defTabSz="914400">
              <a:lnSpc>
                <a:spcPct val="80000"/>
              </a:lnSpc>
              <a:spcBef>
                <a:spcPct val="50000"/>
              </a:spcBef>
              <a:buFont typeface="Arial" pitchFamily="34" charset="0"/>
              <a:buNone/>
            </a:pPr>
            <a:endParaRPr lang="en-US" altLang="en-US" sz="2000" b="1">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0" y="1284288"/>
            <a:ext cx="8485188" cy="4968875"/>
          </a:xfrm>
        </p:spPr>
        <p:txBody>
          <a:bodyPr>
            <a:normAutofit/>
          </a:bodyPr>
          <a:lstStyle/>
          <a:p>
            <a:pPr marL="342900" indent="-342900" algn="l">
              <a:buFont typeface="+mj-lt"/>
              <a:buAutoNum type="arabicPeriod" startAt="2"/>
              <a:defRPr/>
            </a:pPr>
            <a:r>
              <a:rPr lang="en-US" sz="1700" dirty="0" smtClean="0">
                <a:solidFill>
                  <a:schemeClr val="tx2"/>
                </a:solidFill>
                <a:latin typeface="Arial" panose="020B0604020202020204" pitchFamily="34" charset="0"/>
                <a:cs typeface="Arial" panose="020B0604020202020204" pitchFamily="34" charset="0"/>
              </a:rPr>
              <a:t>When </a:t>
            </a:r>
            <a:r>
              <a:rPr lang="en-US" sz="1700" dirty="0">
                <a:solidFill>
                  <a:schemeClr val="tx2"/>
                </a:solidFill>
                <a:latin typeface="Arial" panose="020B0604020202020204" pitchFamily="34" charset="0"/>
                <a:cs typeface="Arial" panose="020B0604020202020204" pitchFamily="34" charset="0"/>
              </a:rPr>
              <a:t>one (1) or more of the </a:t>
            </a:r>
            <a:r>
              <a:rPr lang="en-US" sz="1700" dirty="0" smtClean="0">
                <a:solidFill>
                  <a:schemeClr val="tx2"/>
                </a:solidFill>
                <a:latin typeface="Arial" panose="020B0604020202020204" pitchFamily="34" charset="0"/>
                <a:cs typeface="Arial" panose="020B0604020202020204" pitchFamily="34" charset="0"/>
              </a:rPr>
              <a:t>risk factors exist, the </a:t>
            </a:r>
            <a:r>
              <a:rPr lang="en-US" sz="1700" dirty="0">
                <a:solidFill>
                  <a:schemeClr val="tx2"/>
                </a:solidFill>
                <a:latin typeface="Arial" panose="020B0604020202020204" pitchFamily="34" charset="0"/>
                <a:cs typeface="Arial" panose="020B0604020202020204" pitchFamily="34" charset="0"/>
              </a:rPr>
              <a:t>patient is identified as being at </a:t>
            </a:r>
            <a:r>
              <a:rPr lang="en-US" sz="1700" dirty="0" smtClean="0">
                <a:solidFill>
                  <a:schemeClr val="tx2"/>
                </a:solidFill>
                <a:latin typeface="Arial" panose="020B0604020202020204" pitchFamily="34" charset="0"/>
                <a:cs typeface="Arial" panose="020B0604020202020204" pitchFamily="34" charset="0"/>
              </a:rPr>
              <a:t>increased risk </a:t>
            </a:r>
            <a:r>
              <a:rPr lang="en-US" sz="1700" dirty="0">
                <a:solidFill>
                  <a:schemeClr val="tx2"/>
                </a:solidFill>
                <a:latin typeface="Arial" panose="020B0604020202020204" pitchFamily="34" charset="0"/>
                <a:cs typeface="Arial" panose="020B0604020202020204" pitchFamily="34" charset="0"/>
              </a:rPr>
              <a:t>for violence and a </a:t>
            </a:r>
            <a:r>
              <a:rPr lang="en-US" sz="1700" b="1" dirty="0" smtClean="0">
                <a:solidFill>
                  <a:schemeClr val="tx2"/>
                </a:solidFill>
                <a:latin typeface="Arial" panose="020B0604020202020204" pitchFamily="34" charset="0"/>
                <a:cs typeface="Arial" panose="020B0604020202020204" pitchFamily="34" charset="0"/>
              </a:rPr>
              <a:t>Behavioural Crisis Alert (BCA)</a:t>
            </a:r>
            <a:r>
              <a:rPr lang="en-US" sz="1700" dirty="0" smtClean="0">
                <a:solidFill>
                  <a:schemeClr val="tx2"/>
                </a:solidFill>
                <a:latin typeface="Arial" panose="020B0604020202020204" pitchFamily="34" charset="0"/>
                <a:cs typeface="Arial" panose="020B0604020202020204" pitchFamily="34" charset="0"/>
              </a:rPr>
              <a:t> </a:t>
            </a:r>
            <a:r>
              <a:rPr lang="en-US" sz="1700" u="sng" dirty="0" smtClean="0">
                <a:solidFill>
                  <a:schemeClr val="tx2"/>
                </a:solidFill>
                <a:latin typeface="Arial" panose="020B0604020202020204" pitchFamily="34" charset="0"/>
                <a:cs typeface="Arial" panose="020B0604020202020204" pitchFamily="34" charset="0"/>
              </a:rPr>
              <a:t>must</a:t>
            </a:r>
            <a:r>
              <a:rPr lang="en-US" sz="1700" dirty="0" smtClean="0">
                <a:solidFill>
                  <a:schemeClr val="tx2"/>
                </a:solidFill>
                <a:latin typeface="Arial" panose="020B0604020202020204" pitchFamily="34" charset="0"/>
                <a:cs typeface="Arial" panose="020B0604020202020204" pitchFamily="34" charset="0"/>
              </a:rPr>
              <a:t> </a:t>
            </a:r>
            <a:r>
              <a:rPr lang="en-US" sz="1700" dirty="0">
                <a:solidFill>
                  <a:schemeClr val="tx2"/>
                </a:solidFill>
                <a:latin typeface="Arial" panose="020B0604020202020204" pitchFamily="34" charset="0"/>
                <a:cs typeface="Arial" panose="020B0604020202020204" pitchFamily="34" charset="0"/>
              </a:rPr>
              <a:t>be </a:t>
            </a:r>
            <a:r>
              <a:rPr lang="en-US" sz="1700" dirty="0" smtClean="0">
                <a:solidFill>
                  <a:schemeClr val="tx2"/>
                </a:solidFill>
                <a:latin typeface="Arial" panose="020B0604020202020204" pitchFamily="34" charset="0"/>
                <a:cs typeface="Arial" panose="020B0604020202020204" pitchFamily="34" charset="0"/>
              </a:rPr>
              <a:t>activated. </a:t>
            </a:r>
          </a:p>
          <a:p>
            <a:pPr>
              <a:defRPr/>
            </a:pPr>
            <a:endParaRPr lang="en-US" sz="1700" b="1" dirty="0">
              <a:solidFill>
                <a:schemeClr val="tx2"/>
              </a:solidFill>
              <a:latin typeface="Arial" panose="020B0604020202020204" pitchFamily="34" charset="0"/>
              <a:cs typeface="Arial" panose="020B0604020202020204" pitchFamily="34" charset="0"/>
            </a:endParaRPr>
          </a:p>
          <a:p>
            <a:pPr algn="l">
              <a:defRPr/>
            </a:pPr>
            <a:endParaRPr lang="en-US" sz="1600" dirty="0"/>
          </a:p>
          <a:p>
            <a:pPr algn="l">
              <a:defRPr/>
            </a:pPr>
            <a:endParaRPr lang="en-US" sz="1600" dirty="0" smtClean="0"/>
          </a:p>
          <a:p>
            <a:pPr algn="l">
              <a:defRPr/>
            </a:pPr>
            <a:endParaRPr lang="en-US" sz="1600" dirty="0"/>
          </a:p>
          <a:p>
            <a:pPr algn="l">
              <a:defRPr/>
            </a:pPr>
            <a:endParaRPr lang="en-US" sz="1600" dirty="0" smtClean="0"/>
          </a:p>
          <a:p>
            <a:pPr algn="l">
              <a:defRPr/>
            </a:pPr>
            <a:endParaRPr lang="en-US" sz="1600" dirty="0"/>
          </a:p>
          <a:p>
            <a:pPr algn="l">
              <a:defRPr/>
            </a:pPr>
            <a:r>
              <a:rPr lang="en-US" sz="1600" dirty="0" smtClean="0"/>
              <a:t>A </a:t>
            </a:r>
            <a:r>
              <a:rPr lang="en-US" sz="1600" b="1" dirty="0">
                <a:solidFill>
                  <a:schemeClr val="tx2"/>
                </a:solidFill>
                <a:latin typeface="Arial" panose="020B0604020202020204" pitchFamily="34" charset="0"/>
                <a:cs typeface="Arial" panose="020B0604020202020204" pitchFamily="34" charset="0"/>
              </a:rPr>
              <a:t>Behavioural Crisis Alert (</a:t>
            </a:r>
            <a:r>
              <a:rPr lang="en-US" sz="1600" b="1" dirty="0" smtClean="0">
                <a:solidFill>
                  <a:schemeClr val="tx2"/>
                </a:solidFill>
                <a:latin typeface="Arial" panose="020B0604020202020204" pitchFamily="34" charset="0"/>
                <a:cs typeface="Arial" panose="020B0604020202020204" pitchFamily="34" charset="0"/>
              </a:rPr>
              <a:t>BCA) </a:t>
            </a:r>
            <a:r>
              <a:rPr lang="en-US" sz="1600" dirty="0" smtClean="0">
                <a:latin typeface="Arial" panose="020B0604020202020204" pitchFamily="34" charset="0"/>
                <a:cs typeface="Arial" panose="020B0604020202020204" pitchFamily="34" charset="0"/>
              </a:rPr>
              <a:t>is the system we use at KGH to </a:t>
            </a:r>
            <a:r>
              <a:rPr lang="en-CA" sz="1600" dirty="0" smtClean="0"/>
              <a:t>alert </a:t>
            </a:r>
            <a:r>
              <a:rPr lang="en-CA" sz="1600" dirty="0"/>
              <a:t>staff of an individual patient who poses an increased risk of violent/aggressive behaviour. </a:t>
            </a:r>
            <a:endParaRPr lang="en-CA" sz="1600" dirty="0" smtClean="0"/>
          </a:p>
          <a:p>
            <a:pPr algn="l">
              <a:defRPr/>
            </a:pPr>
            <a:endParaRPr lang="en-CA" sz="1600" dirty="0"/>
          </a:p>
          <a:p>
            <a:pPr algn="l">
              <a:defRPr/>
            </a:pPr>
            <a:r>
              <a:rPr lang="en-CA" sz="1600" dirty="0" smtClean="0"/>
              <a:t>The BCA program was put in place to ensure compliance with Health </a:t>
            </a:r>
            <a:r>
              <a:rPr lang="en-CA" sz="1600" dirty="0"/>
              <a:t>and safety legislation in </a:t>
            </a:r>
            <a:r>
              <a:rPr lang="en-CA" sz="1600" dirty="0" smtClean="0"/>
              <a:t>Ontario (Bill 168) which requires the hospital to communicate </a:t>
            </a:r>
            <a:r>
              <a:rPr lang="en-CA" sz="1600" dirty="0"/>
              <a:t>the risk of patient-related violence to any worker, where that worker is likely to encounter </a:t>
            </a:r>
            <a:r>
              <a:rPr lang="en-CA" sz="1600" dirty="0" smtClean="0"/>
              <a:t>the patient </a:t>
            </a:r>
            <a:r>
              <a:rPr lang="en-CA" sz="1600" dirty="0"/>
              <a:t>during the course of their work day, </a:t>
            </a:r>
            <a:r>
              <a:rPr lang="en-CA" sz="1600" dirty="0" smtClean="0"/>
              <a:t>AND where </a:t>
            </a:r>
            <a:r>
              <a:rPr lang="en-CA" sz="1600" dirty="0"/>
              <a:t>that interaction could result in physical injury to the staff member. </a:t>
            </a:r>
          </a:p>
          <a:p>
            <a:pPr algn="l">
              <a:defRPr/>
            </a:pPr>
            <a:endParaRPr lang="en-US" sz="1600" dirty="0" smtClean="0"/>
          </a:p>
          <a:p>
            <a:pPr algn="l">
              <a:defRPr/>
            </a:pPr>
            <a:endParaRPr lang="en-US" sz="1600" dirty="0" smtClean="0"/>
          </a:p>
          <a:p>
            <a:pPr algn="l">
              <a:defRPr/>
            </a:pPr>
            <a:endParaRPr lang="en-US" sz="1600" dirty="0" smtClean="0"/>
          </a:p>
          <a:p>
            <a:pPr algn="l">
              <a:defRPr/>
            </a:pPr>
            <a:endParaRPr lang="en-US" sz="1600" dirty="0" smtClean="0"/>
          </a:p>
          <a:p>
            <a:pPr algn="l">
              <a:defRPr/>
            </a:pPr>
            <a:endParaRPr lang="en-US" sz="1600" dirty="0"/>
          </a:p>
          <a:p>
            <a:pPr algn="l">
              <a:defRPr/>
            </a:pPr>
            <a:endParaRPr lang="en-US" sz="1600" dirty="0" smtClean="0"/>
          </a:p>
          <a:p>
            <a:pPr algn="l">
              <a:defRPr/>
            </a:pPr>
            <a:endParaRPr lang="en-US" sz="1600" dirty="0"/>
          </a:p>
          <a:p>
            <a:pPr algn="l">
              <a:defRPr/>
            </a:pPr>
            <a:endParaRPr lang="en-US" sz="1600" dirty="0" smtClean="0"/>
          </a:p>
          <a:p>
            <a:pPr algn="l">
              <a:defRPr/>
            </a:pPr>
            <a:endParaRPr lang="en-US" sz="1600" dirty="0"/>
          </a:p>
          <a:p>
            <a:pPr algn="l">
              <a:defRPr/>
            </a:pPr>
            <a:endParaRPr lang="en-US" sz="1600" dirty="0" smtClean="0"/>
          </a:p>
          <a:p>
            <a:pPr algn="l">
              <a:defRPr/>
            </a:pPr>
            <a:endParaRPr lang="en-US" sz="1600" dirty="0" smtClean="0"/>
          </a:p>
          <a:p>
            <a:pPr algn="l">
              <a:defRPr/>
            </a:pPr>
            <a:endParaRPr lang="en-US" sz="1600" dirty="0"/>
          </a:p>
          <a:p>
            <a:pPr algn="l">
              <a:defRPr/>
            </a:pPr>
            <a:endParaRPr lang="en-CA" sz="1600" dirty="0"/>
          </a:p>
        </p:txBody>
      </p:sp>
      <p:graphicFrame>
        <p:nvGraphicFramePr>
          <p:cNvPr id="4" name="Table 3"/>
          <p:cNvGraphicFramePr>
            <a:graphicFrameLocks noGrp="1"/>
          </p:cNvGraphicFramePr>
          <p:nvPr/>
        </p:nvGraphicFramePr>
        <p:xfrm>
          <a:off x="254000" y="2428875"/>
          <a:ext cx="8378825" cy="1255713"/>
        </p:xfrm>
        <a:graphic>
          <a:graphicData uri="http://schemas.openxmlformats.org/drawingml/2006/table">
            <a:tbl>
              <a:tblPr firstRow="1" firstCol="1" bandRow="1"/>
              <a:tblGrid>
                <a:gridCol w="4375598"/>
                <a:gridCol w="1968260"/>
                <a:gridCol w="2034967"/>
              </a:tblGrid>
              <a:tr h="175260">
                <a:tc>
                  <a:txBody>
                    <a:bodyPr/>
                    <a:lstStyle/>
                    <a:p>
                      <a:pPr>
                        <a:lnSpc>
                          <a:spcPct val="115000"/>
                        </a:lnSpc>
                        <a:spcAft>
                          <a:spcPts val="1000"/>
                        </a:spcAft>
                      </a:pPr>
                      <a:r>
                        <a:rPr lang="en-US" sz="1000" b="1" dirty="0">
                          <a:effectLst/>
                          <a:latin typeface="Calibri"/>
                          <a:ea typeface="Times New Roman"/>
                          <a:cs typeface="Times New Roman"/>
                        </a:rPr>
                        <a:t>Risk Assessment for Violence: </a:t>
                      </a:r>
                      <a:r>
                        <a:rPr lang="en-US" sz="1000" dirty="0">
                          <a:effectLst/>
                          <a:latin typeface="Calibri"/>
                          <a:ea typeface="Times New Roman"/>
                          <a:cs typeface="Times New Roman"/>
                        </a:rPr>
                        <a:t>do any of the following exist?  </a:t>
                      </a:r>
                      <a:endParaRPr lang="en-CA" sz="11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en-US" sz="1000">
                          <a:effectLst/>
                          <a:latin typeface="Calibri"/>
                          <a:ea typeface="Times New Roman"/>
                          <a:cs typeface="Times New Roman"/>
                          <a:sym typeface="Wingdings"/>
                        </a:rPr>
                        <a:t></a:t>
                      </a:r>
                      <a:r>
                        <a:rPr lang="en-US" sz="1000">
                          <a:effectLst/>
                          <a:latin typeface="Calibri"/>
                          <a:ea typeface="Times New Roman"/>
                          <a:cs typeface="Times New Roman"/>
                        </a:rPr>
                        <a:t> No  ________Initials </a:t>
                      </a:r>
                      <a:endParaRPr lang="en-CA" sz="11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1000"/>
                        </a:spcAft>
                      </a:pPr>
                      <a:r>
                        <a:rPr lang="en-US" sz="1000">
                          <a:effectLst/>
                          <a:latin typeface="Calibri"/>
                          <a:ea typeface="Times New Roman"/>
                          <a:cs typeface="Times New Roman"/>
                          <a:sym typeface="Wingdings"/>
                        </a:rPr>
                        <a:t></a:t>
                      </a:r>
                      <a:r>
                        <a:rPr lang="en-US" sz="1000">
                          <a:effectLst/>
                          <a:latin typeface="Calibri"/>
                          <a:ea typeface="Times New Roman"/>
                          <a:cs typeface="Times New Roman"/>
                        </a:rPr>
                        <a:t> Yes- identify below </a:t>
                      </a:r>
                      <a:endParaRPr lang="en-CA" sz="11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2375">
                <a:tc gridSpan="2">
                  <a:txBody>
                    <a:bodyPr/>
                    <a:lstStyle/>
                    <a:p>
                      <a:pPr>
                        <a:lnSpc>
                          <a:spcPct val="100000"/>
                        </a:lnSpc>
                        <a:spcAft>
                          <a:spcPts val="0"/>
                        </a:spcAft>
                      </a:pPr>
                      <a:r>
                        <a:rPr lang="en-US" sz="1000" b="1" dirty="0" smtClean="0">
                          <a:solidFill>
                            <a:schemeClr val="tx2"/>
                          </a:solidFill>
                          <a:effectLst/>
                          <a:latin typeface="Calibri"/>
                          <a:ea typeface="Times New Roman"/>
                          <a:cs typeface="Times New Roman"/>
                          <a:sym typeface="Wingdings"/>
                        </a:rPr>
                        <a:t></a:t>
                      </a:r>
                      <a:r>
                        <a:rPr lang="en-US" sz="1000" b="1" dirty="0" smtClean="0">
                          <a:solidFill>
                            <a:schemeClr val="tx2"/>
                          </a:solidFill>
                          <a:effectLst/>
                          <a:latin typeface="Calibri"/>
                          <a:ea typeface="Times New Roman"/>
                          <a:cs typeface="Times New Roman"/>
                        </a:rPr>
                        <a:t> Physical/Verbal threats </a:t>
                      </a:r>
                      <a:r>
                        <a:rPr lang="en-US" sz="1000" b="1" dirty="0" smtClean="0">
                          <a:solidFill>
                            <a:schemeClr val="tx2"/>
                          </a:solidFill>
                          <a:effectLst/>
                          <a:latin typeface="Calibri"/>
                          <a:ea typeface="Times New Roman"/>
                          <a:cs typeface="Times New Roman"/>
                          <a:sym typeface="Wingdings"/>
                        </a:rPr>
                        <a:t></a:t>
                      </a:r>
                      <a:r>
                        <a:rPr lang="en-US" sz="1000" b="1" dirty="0" smtClean="0">
                          <a:solidFill>
                            <a:schemeClr val="tx2"/>
                          </a:solidFill>
                          <a:effectLst/>
                          <a:latin typeface="Calibri"/>
                          <a:ea typeface="Times New Roman"/>
                          <a:cs typeface="Times New Roman"/>
                        </a:rPr>
                        <a:t> Hostile/Destructive/Attacking Objects          </a:t>
                      </a:r>
                      <a:r>
                        <a:rPr lang="en-US" sz="1000" b="1" dirty="0" smtClean="0">
                          <a:solidFill>
                            <a:schemeClr val="tx2"/>
                          </a:solidFill>
                          <a:effectLst/>
                          <a:latin typeface="Calibri"/>
                          <a:ea typeface="Times New Roman"/>
                          <a:cs typeface="Times New Roman"/>
                          <a:sym typeface="Wingdings"/>
                        </a:rPr>
                        <a:t></a:t>
                      </a:r>
                      <a:r>
                        <a:rPr lang="en-US" sz="1000" b="1" dirty="0" smtClean="0">
                          <a:solidFill>
                            <a:schemeClr val="tx2"/>
                          </a:solidFill>
                          <a:effectLst/>
                          <a:latin typeface="Calibri"/>
                          <a:ea typeface="Times New Roman"/>
                          <a:cs typeface="Times New Roman"/>
                        </a:rPr>
                        <a:t> Assaultive/Combative                                        </a:t>
                      </a:r>
                      <a:r>
                        <a:rPr lang="en-US" sz="1000" b="1" dirty="0" smtClean="0">
                          <a:solidFill>
                            <a:schemeClr val="tx2"/>
                          </a:solidFill>
                          <a:effectLst/>
                          <a:latin typeface="Calibri"/>
                          <a:ea typeface="Times New Roman"/>
                          <a:cs typeface="Times New Roman"/>
                          <a:sym typeface="Wingdings"/>
                        </a:rPr>
                        <a:t> History of Violence </a:t>
                      </a:r>
                      <a:r>
                        <a:rPr lang="en-US" sz="1000" b="1" dirty="0" smtClean="0">
                          <a:solidFill>
                            <a:schemeClr val="tx2"/>
                          </a:solidFill>
                          <a:effectLst/>
                          <a:latin typeface="Calibri"/>
                          <a:ea typeface="Times New Roman"/>
                          <a:cs typeface="Times New Roman"/>
                        </a:rPr>
                        <a:t>        </a:t>
                      </a:r>
                      <a:r>
                        <a:rPr lang="en-US" sz="1000" b="1" dirty="0" smtClean="0">
                          <a:solidFill>
                            <a:schemeClr val="tx2"/>
                          </a:solidFill>
                          <a:effectLst/>
                          <a:latin typeface="Calibri"/>
                          <a:ea typeface="Times New Roman"/>
                          <a:cs typeface="Times New Roman"/>
                          <a:sym typeface="Wingdings"/>
                        </a:rPr>
                        <a:t></a:t>
                      </a:r>
                      <a:r>
                        <a:rPr lang="en-US" sz="1000" b="1" dirty="0" smtClean="0">
                          <a:solidFill>
                            <a:schemeClr val="tx2"/>
                          </a:solidFill>
                          <a:effectLst/>
                          <a:latin typeface="Calibri"/>
                          <a:ea typeface="Times New Roman"/>
                          <a:cs typeface="Times New Roman"/>
                        </a:rPr>
                        <a:t> Code White this Visit                                          </a:t>
                      </a:r>
                      <a:r>
                        <a:rPr lang="en-US" sz="1000" b="1" dirty="0" smtClean="0">
                          <a:solidFill>
                            <a:schemeClr val="tx2"/>
                          </a:solidFill>
                          <a:effectLst/>
                          <a:latin typeface="Calibri"/>
                          <a:ea typeface="Times New Roman"/>
                          <a:cs typeface="Times New Roman"/>
                          <a:sym typeface="Wingdings"/>
                        </a:rPr>
                        <a:t></a:t>
                      </a:r>
                      <a:r>
                        <a:rPr lang="en-US" sz="1000" b="1" dirty="0" smtClean="0">
                          <a:solidFill>
                            <a:schemeClr val="tx2"/>
                          </a:solidFill>
                          <a:effectLst/>
                          <a:latin typeface="Calibri"/>
                          <a:ea typeface="Times New Roman"/>
                          <a:cs typeface="Times New Roman"/>
                        </a:rPr>
                        <a:t> High Risk for Self-Harm                     </a:t>
                      </a:r>
                    </a:p>
                    <a:p>
                      <a:pPr>
                        <a:lnSpc>
                          <a:spcPct val="100000"/>
                        </a:lnSpc>
                        <a:spcAft>
                          <a:spcPts val="0"/>
                        </a:spcAft>
                      </a:pPr>
                      <a:r>
                        <a:rPr lang="en-US" sz="1000" b="1" dirty="0" smtClean="0">
                          <a:solidFill>
                            <a:schemeClr val="tx2"/>
                          </a:solidFill>
                          <a:effectLst/>
                          <a:latin typeface="Calibri"/>
                          <a:ea typeface="Times New Roman"/>
                          <a:cs typeface="Times New Roman"/>
                          <a:sym typeface="Wingdings"/>
                        </a:rPr>
                        <a:t></a:t>
                      </a:r>
                      <a:r>
                        <a:rPr lang="en-US" sz="1000" b="1" dirty="0" smtClean="0">
                          <a:solidFill>
                            <a:schemeClr val="tx2"/>
                          </a:solidFill>
                          <a:effectLst/>
                          <a:latin typeface="Calibri"/>
                          <a:ea typeface="Times New Roman"/>
                          <a:cs typeface="Times New Roman"/>
                        </a:rPr>
                        <a:t> New onset or increase in Agitation or Irritability with observed behaviour that is potentially threatening  </a:t>
                      </a:r>
                      <a:endParaRPr lang="en-CA" sz="1100" b="1" dirty="0">
                        <a:solidFill>
                          <a:schemeClr val="tx2"/>
                        </a:solidFill>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a:txBody>
                    <a:bodyPr/>
                    <a:lstStyle/>
                    <a:p>
                      <a:pPr>
                        <a:lnSpc>
                          <a:spcPct val="115000"/>
                        </a:lnSpc>
                        <a:spcAft>
                          <a:spcPts val="1000"/>
                        </a:spcAft>
                      </a:pPr>
                      <a:r>
                        <a:rPr lang="en-US" sz="1000">
                          <a:effectLst/>
                          <a:latin typeface="Calibri"/>
                          <a:ea typeface="Times New Roman"/>
                          <a:cs typeface="Times New Roman"/>
                          <a:sym typeface="Wingdings"/>
                        </a:rPr>
                        <a:t></a:t>
                      </a:r>
                      <a:r>
                        <a:rPr lang="en-US" sz="1000">
                          <a:effectLst/>
                          <a:latin typeface="Calibri"/>
                          <a:ea typeface="Times New Roman"/>
                          <a:cs typeface="Times New Roman"/>
                        </a:rPr>
                        <a:t> 1 or more- Activate BCA </a:t>
                      </a:r>
                      <a:endParaRPr lang="en-CA" sz="11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48078">
                <a:tc gridSpan="2">
                  <a:txBody>
                    <a:bodyPr/>
                    <a:lstStyle/>
                    <a:p>
                      <a:pPr>
                        <a:lnSpc>
                          <a:spcPct val="115000"/>
                        </a:lnSpc>
                        <a:spcAft>
                          <a:spcPts val="1000"/>
                        </a:spcAft>
                      </a:pPr>
                      <a:r>
                        <a:rPr lang="en-US" sz="1000" i="1" dirty="0">
                          <a:effectLst/>
                          <a:latin typeface="Calibri"/>
                          <a:ea typeface="Times New Roman"/>
                          <a:cs typeface="Times New Roman"/>
                        </a:rPr>
                        <a:t>Where BCA is activated- identify, document and implement risk reduction strategies. Reassess for de-activation of BCA </a:t>
                      </a:r>
                      <a:r>
                        <a:rPr lang="en-US" sz="1000" i="1" dirty="0" smtClean="0">
                          <a:effectLst/>
                          <a:latin typeface="Calibri"/>
                          <a:ea typeface="Times New Roman"/>
                          <a:cs typeface="Times New Roman"/>
                        </a:rPr>
                        <a:t>only where </a:t>
                      </a:r>
                      <a:r>
                        <a:rPr lang="en-US" sz="1000" i="1" dirty="0">
                          <a:effectLst/>
                          <a:latin typeface="Calibri"/>
                          <a:ea typeface="Times New Roman"/>
                          <a:cs typeface="Times New Roman"/>
                        </a:rPr>
                        <a:t>significant </a:t>
                      </a:r>
                      <a:r>
                        <a:rPr lang="en-US" sz="1000" i="1" dirty="0" smtClean="0">
                          <a:effectLst/>
                          <a:latin typeface="Calibri"/>
                          <a:ea typeface="Times New Roman"/>
                          <a:cs typeface="Times New Roman"/>
                        </a:rPr>
                        <a:t> behaviour change AND aggressive </a:t>
                      </a:r>
                      <a:r>
                        <a:rPr lang="en-US" sz="1000" i="1" dirty="0">
                          <a:effectLst/>
                          <a:latin typeface="Calibri"/>
                          <a:ea typeface="Times New Roman"/>
                          <a:cs typeface="Times New Roman"/>
                        </a:rPr>
                        <a:t>or violent behaviour is NOT expected to recur in the </a:t>
                      </a:r>
                      <a:r>
                        <a:rPr lang="en-US" sz="1000" i="1" dirty="0" smtClean="0">
                          <a:effectLst/>
                          <a:latin typeface="Calibri"/>
                          <a:ea typeface="Times New Roman"/>
                          <a:cs typeface="Times New Roman"/>
                        </a:rPr>
                        <a:t>future. </a:t>
                      </a:r>
                      <a:endParaRPr lang="en-CA" sz="11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a:txBody>
                    <a:bodyPr/>
                    <a:lstStyle/>
                    <a:p>
                      <a:pPr>
                        <a:lnSpc>
                          <a:spcPct val="115000"/>
                        </a:lnSpc>
                        <a:spcAft>
                          <a:spcPts val="1000"/>
                        </a:spcAft>
                      </a:pPr>
                      <a:r>
                        <a:rPr lang="en-US" sz="1000" dirty="0">
                          <a:effectLst/>
                          <a:latin typeface="Calibri"/>
                          <a:ea typeface="Times New Roman"/>
                          <a:cs typeface="Times New Roman"/>
                          <a:sym typeface="Wingdings"/>
                        </a:rPr>
                        <a:t></a:t>
                      </a:r>
                      <a:r>
                        <a:rPr lang="en-US" sz="1000" dirty="0">
                          <a:effectLst/>
                          <a:latin typeface="Calibri"/>
                          <a:ea typeface="Times New Roman"/>
                          <a:cs typeface="Times New Roman"/>
                        </a:rPr>
                        <a:t> BCA already in place   </a:t>
                      </a:r>
                      <a:r>
                        <a:rPr lang="en-US" sz="1000" dirty="0" smtClean="0">
                          <a:effectLst/>
                          <a:latin typeface="Calibri"/>
                          <a:ea typeface="Times New Roman"/>
                          <a:cs typeface="Times New Roman"/>
                        </a:rPr>
                        <a:t>Initials</a:t>
                      </a:r>
                      <a:r>
                        <a:rPr lang="en-US" sz="1000" dirty="0">
                          <a:effectLst/>
                          <a:latin typeface="Calibri"/>
                          <a:ea typeface="Times New Roman"/>
                          <a:cs typeface="Times New Roman"/>
                        </a:rPr>
                        <a:t>_____________  </a:t>
                      </a:r>
                      <a:endParaRPr lang="en-CA" sz="11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bl>
          </a:graphicData>
        </a:graphic>
      </p:graphicFrame>
      <p:pic>
        <p:nvPicPr>
          <p:cNvPr id="6248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8138" y="3890963"/>
            <a:ext cx="674687" cy="638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484" name="Title 1"/>
          <p:cNvSpPr txBox="1">
            <a:spLocks/>
          </p:cNvSpPr>
          <p:nvPr/>
        </p:nvSpPr>
        <p:spPr bwMode="auto">
          <a:xfrm>
            <a:off x="303213" y="257175"/>
            <a:ext cx="7623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b="1">
                <a:solidFill>
                  <a:schemeClr val="bg1"/>
                </a:solidFill>
                <a:latin typeface="Myriad Pro" pitchFamily="34" charset="0"/>
                <a:ea typeface="Myriad Pro" pitchFamily="34" charset="0"/>
                <a:cs typeface="Myriad Pro" pitchFamily="34" charset="0"/>
              </a:rPr>
              <a:t>Prevention and Management of Violence </a:t>
            </a:r>
            <a:endParaRPr lang="en-CA" altLang="en-US" b="1">
              <a:solidFill>
                <a:schemeClr val="bg1"/>
              </a:solidFill>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213" y="1268413"/>
            <a:ext cx="8564562" cy="5589587"/>
          </a:xfrm>
        </p:spPr>
        <p:txBody>
          <a:bodyPr>
            <a:noAutofit/>
          </a:bodyPr>
          <a:lstStyle/>
          <a:p>
            <a:pPr marL="0" indent="0">
              <a:buFont typeface="Arial" pitchFamily="34" charset="0"/>
              <a:buNone/>
              <a:defRPr/>
            </a:pPr>
            <a:r>
              <a:rPr lang="en-US" sz="1800" dirty="0" smtClean="0">
                <a:solidFill>
                  <a:schemeClr val="tx2"/>
                </a:solidFill>
              </a:rPr>
              <a:t>3. Activation of a </a:t>
            </a:r>
            <a:r>
              <a:rPr lang="en-US" sz="1800" b="1" dirty="0" smtClean="0">
                <a:solidFill>
                  <a:schemeClr val="tx2"/>
                </a:solidFill>
              </a:rPr>
              <a:t>Behavioural Crisis Alert (BCA) </a:t>
            </a:r>
            <a:r>
              <a:rPr lang="en-US" sz="1800" dirty="0" smtClean="0">
                <a:solidFill>
                  <a:schemeClr val="tx2"/>
                </a:solidFill>
              </a:rPr>
              <a:t>results in </a:t>
            </a:r>
            <a:r>
              <a:rPr lang="en-CA" sz="1800" dirty="0" smtClean="0">
                <a:solidFill>
                  <a:schemeClr val="tx2"/>
                </a:solidFill>
              </a:rPr>
              <a:t>multiple communication channels/visual indicators to ensure all staff who may come into contact with the patient are aware</a:t>
            </a:r>
            <a:r>
              <a:rPr lang="en-CA" sz="1800" dirty="0" smtClean="0"/>
              <a:t>.</a:t>
            </a:r>
          </a:p>
          <a:p>
            <a:pPr marL="0" indent="0">
              <a:buFont typeface="Arial" pitchFamily="34" charset="0"/>
              <a:buNone/>
              <a:defRPr/>
            </a:pPr>
            <a:endParaRPr lang="en-CA" sz="1800" dirty="0"/>
          </a:p>
          <a:p>
            <a:pPr marL="0" indent="0">
              <a:buFont typeface="Arial" pitchFamily="34" charset="0"/>
              <a:buNone/>
              <a:defRPr/>
            </a:pPr>
            <a:r>
              <a:rPr lang="en-CA" sz="1800" dirty="0" smtClean="0"/>
              <a:t>A BCA is identified with this purple symbol: </a:t>
            </a:r>
          </a:p>
          <a:p>
            <a:pPr marL="0" indent="0">
              <a:buFont typeface="Arial" pitchFamily="34" charset="0"/>
              <a:buNone/>
              <a:defRPr/>
            </a:pPr>
            <a:endParaRPr lang="en-US" sz="1800" dirty="0" smtClean="0"/>
          </a:p>
          <a:p>
            <a:pPr marL="0" indent="0">
              <a:buFont typeface="Arial" pitchFamily="34" charset="0"/>
              <a:buNone/>
              <a:defRPr/>
            </a:pPr>
            <a:r>
              <a:rPr lang="en-CA" sz="1800" dirty="0" smtClean="0"/>
              <a:t>Activation  of a BCA results in the following: </a:t>
            </a:r>
          </a:p>
          <a:p>
            <a:pPr>
              <a:defRPr/>
            </a:pPr>
            <a:endParaRPr lang="en-CA" sz="1800" dirty="0" smtClean="0"/>
          </a:p>
          <a:p>
            <a:pPr>
              <a:buFont typeface="Wingdings" panose="05000000000000000000" pitchFamily="2" charset="2"/>
              <a:buChar char="q"/>
              <a:defRPr/>
            </a:pPr>
            <a:r>
              <a:rPr lang="en-CA" sz="1800" dirty="0" smtClean="0"/>
              <a:t>An alert being entered into the patient’s electronic record in PCS </a:t>
            </a:r>
          </a:p>
          <a:p>
            <a:pPr>
              <a:buFont typeface="Wingdings" panose="05000000000000000000" pitchFamily="2" charset="2"/>
              <a:buChar char="q"/>
              <a:defRPr/>
            </a:pPr>
            <a:r>
              <a:rPr lang="en-CA" sz="1800" dirty="0" smtClean="0"/>
              <a:t>An alert being entered into Teletracking, the system used to schedule the portering of patients throughout the hospital   </a:t>
            </a:r>
          </a:p>
          <a:p>
            <a:pPr>
              <a:buFont typeface="Wingdings" panose="05000000000000000000" pitchFamily="2" charset="2"/>
              <a:buChar char="q"/>
              <a:defRPr/>
            </a:pPr>
            <a:r>
              <a:rPr lang="en-CA" sz="1800" dirty="0" smtClean="0"/>
              <a:t>Addition of the BCA alert to the ER Transfer Checklist so that the inpatient unit receiving the patient is aware </a:t>
            </a:r>
          </a:p>
          <a:p>
            <a:pPr>
              <a:buFont typeface="Wingdings" panose="05000000000000000000" pitchFamily="2" charset="2"/>
              <a:buChar char="q"/>
              <a:defRPr/>
            </a:pPr>
            <a:r>
              <a:rPr lang="en-CA" sz="1800" dirty="0" smtClean="0"/>
              <a:t>Application of a purple BCA sticker and/or BCA magnet as a visual indicator on: 	</a:t>
            </a:r>
            <a:r>
              <a:rPr lang="en-CA" sz="1400" dirty="0" smtClean="0"/>
              <a:t>-  </a:t>
            </a:r>
            <a:r>
              <a:rPr lang="en-CA" sz="1400" i="1" dirty="0" smtClean="0"/>
              <a:t>the Interprofessional Patient Profile (</a:t>
            </a:r>
            <a:r>
              <a:rPr lang="en-CA" sz="1400" i="1" dirty="0" err="1" smtClean="0"/>
              <a:t>Kardex</a:t>
            </a:r>
            <a:r>
              <a:rPr lang="en-CA" sz="1400" i="1" dirty="0" smtClean="0"/>
              <a:t>), spine of the patient’s chart, a</a:t>
            </a:r>
            <a:r>
              <a:rPr lang="en-CA" sz="1400" dirty="0" smtClean="0"/>
              <a:t>t/in the patient’s room </a:t>
            </a:r>
            <a:endParaRPr lang="en-CA" sz="1400" dirty="0"/>
          </a:p>
        </p:txBody>
      </p:sp>
      <p:pic>
        <p:nvPicPr>
          <p:cNvPr id="634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2041525"/>
            <a:ext cx="1192213" cy="965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3492" name="TextBox 6"/>
          <p:cNvSpPr txBox="1">
            <a:spLocks noChangeArrowheads="1"/>
          </p:cNvSpPr>
          <p:nvPr/>
        </p:nvSpPr>
        <p:spPr bwMode="auto">
          <a:xfrm>
            <a:off x="5429250" y="3006725"/>
            <a:ext cx="1314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200" b="1">
                <a:ea typeface="Myriad Pro" pitchFamily="34" charset="0"/>
                <a:cs typeface="Myriad Pro" pitchFamily="34" charset="0"/>
              </a:rPr>
              <a:t>BCA Symbol </a:t>
            </a:r>
            <a:endParaRPr lang="en-CA" altLang="en-US" sz="1200" b="1">
              <a:ea typeface="Myriad Pro" pitchFamily="34" charset="0"/>
              <a:cs typeface="Myriad Pro" pitchFamily="34" charset="0"/>
            </a:endParaRPr>
          </a:p>
        </p:txBody>
      </p:sp>
      <p:sp>
        <p:nvSpPr>
          <p:cNvPr id="63493" name="Title 1"/>
          <p:cNvSpPr txBox="1">
            <a:spLocks/>
          </p:cNvSpPr>
          <p:nvPr/>
        </p:nvSpPr>
        <p:spPr bwMode="auto">
          <a:xfrm>
            <a:off x="303213" y="257175"/>
            <a:ext cx="7623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b="1">
                <a:solidFill>
                  <a:schemeClr val="bg1"/>
                </a:solidFill>
                <a:latin typeface="Myriad Pro" pitchFamily="34" charset="0"/>
                <a:ea typeface="Myriad Pro" pitchFamily="34" charset="0"/>
                <a:cs typeface="Myriad Pro" pitchFamily="34" charset="0"/>
              </a:rPr>
              <a:t>Prevention and Management of Violence </a:t>
            </a:r>
            <a:endParaRPr lang="en-CA" altLang="en-US" b="1">
              <a:solidFill>
                <a:schemeClr val="bg1"/>
              </a:solidFill>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63" y="261938"/>
            <a:ext cx="6143625" cy="738187"/>
          </a:xfrm>
        </p:spPr>
        <p:txBody>
          <a:bodyPr>
            <a:normAutofit fontScale="90000"/>
          </a:bodyPr>
          <a:lstStyle/>
          <a:p>
            <a:pPr>
              <a:defRPr/>
            </a:pPr>
            <a:r>
              <a:rPr lang="en-US" b="1" dirty="0" smtClean="0"/>
              <a:t/>
            </a:r>
            <a:br>
              <a:rPr lang="en-US" b="1" dirty="0" smtClean="0"/>
            </a:br>
            <a:endParaRPr lang="en-CA" dirty="0"/>
          </a:p>
        </p:txBody>
      </p:sp>
      <p:sp>
        <p:nvSpPr>
          <p:cNvPr id="3" name="Content Placeholder 2"/>
          <p:cNvSpPr>
            <a:spLocks noGrp="1"/>
          </p:cNvSpPr>
          <p:nvPr>
            <p:ph idx="1"/>
          </p:nvPr>
        </p:nvSpPr>
        <p:spPr>
          <a:xfrm>
            <a:off x="261938" y="1462088"/>
            <a:ext cx="8520112" cy="1757362"/>
          </a:xfrm>
        </p:spPr>
        <p:txBody>
          <a:bodyPr/>
          <a:lstStyle/>
          <a:p>
            <a:pPr marL="0" indent="0">
              <a:buFont typeface="Arial" pitchFamily="34" charset="0"/>
              <a:buNone/>
              <a:defRPr/>
            </a:pPr>
            <a:r>
              <a:rPr lang="en-US" sz="1800" dirty="0" smtClean="0">
                <a:solidFill>
                  <a:schemeClr val="tx2"/>
                </a:solidFill>
              </a:rPr>
              <a:t>4. Where a </a:t>
            </a:r>
            <a:r>
              <a:rPr lang="en-US" sz="1800" b="1" dirty="0" smtClean="0">
                <a:solidFill>
                  <a:schemeClr val="tx2"/>
                </a:solidFill>
              </a:rPr>
              <a:t>Behavioural Crisis Alert (BCA) i</a:t>
            </a:r>
            <a:r>
              <a:rPr lang="en-US" sz="1800" dirty="0" smtClean="0">
                <a:solidFill>
                  <a:schemeClr val="tx2"/>
                </a:solidFill>
              </a:rPr>
              <a:t>s activated, it is a requirement that an individualized care plan be developed</a:t>
            </a:r>
            <a:r>
              <a:rPr lang="en-US" sz="1800" dirty="0" smtClean="0">
                <a:solidFill>
                  <a:schemeClr val="tx2"/>
                </a:solidFill>
              </a:rPr>
              <a:t>. This is the </a:t>
            </a:r>
            <a:r>
              <a:rPr lang="en-US" sz="1800" u="sng" dirty="0" smtClean="0">
                <a:solidFill>
                  <a:schemeClr val="tx2"/>
                </a:solidFill>
              </a:rPr>
              <a:t>Most</a:t>
            </a:r>
            <a:r>
              <a:rPr lang="en-US" sz="1800" dirty="0" smtClean="0">
                <a:solidFill>
                  <a:schemeClr val="tx2"/>
                </a:solidFill>
              </a:rPr>
              <a:t> Important Step!</a:t>
            </a:r>
            <a:endParaRPr lang="en-US" sz="1800" dirty="0" smtClean="0">
              <a:solidFill>
                <a:schemeClr val="tx2"/>
              </a:solidFill>
            </a:endParaRPr>
          </a:p>
          <a:p>
            <a:pPr marL="0" indent="0">
              <a:buFont typeface="Arial" pitchFamily="34" charset="0"/>
              <a:buNone/>
              <a:defRPr/>
            </a:pPr>
            <a:endParaRPr lang="en-US" sz="1800" dirty="0">
              <a:solidFill>
                <a:schemeClr val="tx2"/>
              </a:solidFill>
            </a:endParaRPr>
          </a:p>
          <a:p>
            <a:pPr marL="0" indent="0">
              <a:buFont typeface="Arial" pitchFamily="34" charset="0"/>
              <a:buNone/>
              <a:defRPr/>
            </a:pPr>
            <a:r>
              <a:rPr lang="en-US" sz="1800" dirty="0" smtClean="0"/>
              <a:t>A plan of care that includes the specific r</a:t>
            </a:r>
            <a:r>
              <a:rPr lang="en-CA" sz="1800" dirty="0" err="1" smtClean="0">
                <a:latin typeface="Arial" panose="020B0604020202020204" pitchFamily="34" charset="0"/>
                <a:cs typeface="Arial" panose="020B0604020202020204" pitchFamily="34" charset="0"/>
              </a:rPr>
              <a:t>isk</a:t>
            </a:r>
            <a:r>
              <a:rPr lang="en-CA" sz="1800" dirty="0" smtClean="0">
                <a:latin typeface="Arial" panose="020B0604020202020204" pitchFamily="34" charset="0"/>
                <a:cs typeface="Arial" panose="020B0604020202020204" pitchFamily="34" charset="0"/>
              </a:rPr>
              <a:t> reduction strategies to be followed, and meets the patients needs, will limit or reduce stress for the patient. </a:t>
            </a:r>
          </a:p>
          <a:p>
            <a:pPr marL="0" indent="0">
              <a:buFont typeface="Arial" pitchFamily="34" charset="0"/>
              <a:buNone/>
              <a:defRPr/>
            </a:pPr>
            <a:endParaRPr lang="en-CA" sz="1800" dirty="0" smtClean="0">
              <a:latin typeface="Arial" panose="020B0604020202020204" pitchFamily="34" charset="0"/>
              <a:cs typeface="Arial" panose="020B0604020202020204" pitchFamily="34" charset="0"/>
            </a:endParaRPr>
          </a:p>
          <a:p>
            <a:pPr marL="0" indent="0">
              <a:buFont typeface="Arial" pitchFamily="34" charset="0"/>
              <a:buNone/>
              <a:defRPr/>
            </a:pPr>
            <a:r>
              <a:rPr lang="en-CA" sz="1800" dirty="0" smtClean="0">
                <a:latin typeface="Arial" panose="020B0604020202020204" pitchFamily="34" charset="0"/>
                <a:cs typeface="Arial" panose="020B0604020202020204" pitchFamily="34" charset="0"/>
              </a:rPr>
              <a:t>Identifying clinical approaches and interventions that meet the patient’s needs and minimize their stress, will reduce the risk of behavioural escalation and violence.   </a:t>
            </a:r>
          </a:p>
          <a:p>
            <a:pPr marL="0" indent="0">
              <a:buFont typeface="Arial" pitchFamily="34" charset="0"/>
              <a:buNone/>
              <a:defRPr/>
            </a:pPr>
            <a:endParaRPr lang="en-US" sz="1800" dirty="0" smtClean="0">
              <a:solidFill>
                <a:schemeClr val="tx2"/>
              </a:solidFill>
            </a:endParaRPr>
          </a:p>
          <a:p>
            <a:pPr marL="0" indent="0">
              <a:buFont typeface="Arial" pitchFamily="34" charset="0"/>
              <a:buNone/>
              <a:defRPr/>
            </a:pPr>
            <a:endParaRPr lang="en-CA" sz="1800" dirty="0">
              <a:solidFill>
                <a:schemeClr val="tx2"/>
              </a:solidFill>
            </a:endParaRPr>
          </a:p>
          <a:p>
            <a:pPr>
              <a:defRPr/>
            </a:pPr>
            <a:endParaRPr lang="en-CA" dirty="0"/>
          </a:p>
        </p:txBody>
      </p:sp>
      <p:sp>
        <p:nvSpPr>
          <p:cNvPr id="64516" name="TextBox 3"/>
          <p:cNvSpPr txBox="1">
            <a:spLocks noChangeArrowheads="1"/>
          </p:cNvSpPr>
          <p:nvPr/>
        </p:nvSpPr>
        <p:spPr bwMode="auto">
          <a:xfrm>
            <a:off x="900113" y="3933825"/>
            <a:ext cx="741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sp>
        <p:nvSpPr>
          <p:cNvPr id="64517" name="TextBox 6"/>
          <p:cNvSpPr txBox="1">
            <a:spLocks noChangeArrowheads="1"/>
          </p:cNvSpPr>
          <p:nvPr/>
        </p:nvSpPr>
        <p:spPr bwMode="auto">
          <a:xfrm>
            <a:off x="692150" y="4040188"/>
            <a:ext cx="7234238" cy="12001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2800" b="1">
                <a:solidFill>
                  <a:schemeClr val="bg1"/>
                </a:solidFill>
                <a:ea typeface="Myriad Pro" pitchFamily="34" charset="0"/>
                <a:cs typeface="Myriad Pro" pitchFamily="34" charset="0"/>
              </a:rPr>
              <a:t> </a:t>
            </a:r>
          </a:p>
          <a:p>
            <a:pPr algn="ctr" eaLnBrk="1" hangingPunct="1"/>
            <a:r>
              <a:rPr lang="en-US" altLang="en-US" sz="2000" b="1">
                <a:solidFill>
                  <a:schemeClr val="bg1"/>
                </a:solidFill>
                <a:ea typeface="Myriad Pro" pitchFamily="34" charset="0"/>
                <a:cs typeface="Myriad Pro" pitchFamily="34" charset="0"/>
              </a:rPr>
              <a:t>          INCREASED PLANNING =           REDUCED RISK</a:t>
            </a:r>
          </a:p>
          <a:p>
            <a:pPr algn="ctr" eaLnBrk="1" hangingPunct="1"/>
            <a:endParaRPr lang="en-CA" altLang="en-US">
              <a:solidFill>
                <a:schemeClr val="bg1"/>
              </a:solidFill>
              <a:ea typeface="Myriad Pro" pitchFamily="34" charset="0"/>
              <a:cs typeface="Myriad Pro" pitchFamily="34" charset="0"/>
            </a:endParaRPr>
          </a:p>
        </p:txBody>
      </p:sp>
      <p:sp>
        <p:nvSpPr>
          <p:cNvPr id="8" name="Up Arrow 7"/>
          <p:cNvSpPr/>
          <p:nvPr/>
        </p:nvSpPr>
        <p:spPr>
          <a:xfrm>
            <a:off x="865188" y="4402138"/>
            <a:ext cx="333375" cy="4746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Up Arrow 8"/>
          <p:cNvSpPr/>
          <p:nvPr/>
        </p:nvSpPr>
        <p:spPr>
          <a:xfrm>
            <a:off x="1243013" y="4402138"/>
            <a:ext cx="333375" cy="4746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Up Arrow 10"/>
          <p:cNvSpPr/>
          <p:nvPr/>
        </p:nvSpPr>
        <p:spPr>
          <a:xfrm flipV="1">
            <a:off x="4908550" y="4451350"/>
            <a:ext cx="333375" cy="4937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Up Arrow 11"/>
          <p:cNvSpPr/>
          <p:nvPr/>
        </p:nvSpPr>
        <p:spPr>
          <a:xfrm flipV="1">
            <a:off x="5241925" y="4451350"/>
            <a:ext cx="333375" cy="4937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4522" name="Title 1"/>
          <p:cNvSpPr txBox="1">
            <a:spLocks/>
          </p:cNvSpPr>
          <p:nvPr/>
        </p:nvSpPr>
        <p:spPr bwMode="auto">
          <a:xfrm>
            <a:off x="303213" y="257175"/>
            <a:ext cx="7623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b="1">
                <a:solidFill>
                  <a:schemeClr val="bg1"/>
                </a:solidFill>
                <a:latin typeface="Myriad Pro" pitchFamily="34" charset="0"/>
                <a:ea typeface="Myriad Pro" pitchFamily="34" charset="0"/>
                <a:cs typeface="Myriad Pro" pitchFamily="34" charset="0"/>
              </a:rPr>
              <a:t>Prevention and Management of Violence </a:t>
            </a:r>
            <a:endParaRPr lang="en-CA" altLang="en-US" b="1">
              <a:solidFill>
                <a:schemeClr val="bg1"/>
              </a:solidFill>
              <a:latin typeface="Myriad Pro" pitchFamily="34" charset="0"/>
              <a:ea typeface="Myriad Pro" pitchFamily="34" charset="0"/>
              <a:cs typeface="Myriad Pro" pitchFamily="34" charset="0"/>
            </a:endParaRPr>
          </a:p>
        </p:txBody>
      </p:sp>
      <p:sp>
        <p:nvSpPr>
          <p:cNvPr id="64523" name="Rectangle 4"/>
          <p:cNvSpPr>
            <a:spLocks noChangeArrowheads="1"/>
          </p:cNvSpPr>
          <p:nvPr/>
        </p:nvSpPr>
        <p:spPr bwMode="auto">
          <a:xfrm>
            <a:off x="303213" y="5383213"/>
            <a:ext cx="85740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CA" altLang="en-US" sz="1600">
                <a:ea typeface="Myriad Pro" pitchFamily="34" charset="0"/>
                <a:cs typeface="Arial" pitchFamily="34" charset="0"/>
              </a:rPr>
              <a:t>Where the risk reduction strategies implemented are not adequately managing the behaviour (e.g. there are continued code whites), additional measures to ensure safety of all</a:t>
            </a:r>
          </a:p>
          <a:p>
            <a:pPr algn="ctr" eaLnBrk="1" hangingPunct="1"/>
            <a:r>
              <a:rPr lang="en-CA" altLang="en-US" sz="1600" u="sng">
                <a:ea typeface="Myriad Pro" pitchFamily="34" charset="0"/>
                <a:cs typeface="Arial" pitchFamily="34" charset="0"/>
              </a:rPr>
              <a:t>must</a:t>
            </a:r>
            <a:r>
              <a:rPr lang="en-CA" altLang="en-US" sz="1600">
                <a:ea typeface="Myriad Pro" pitchFamily="34" charset="0"/>
                <a:cs typeface="Arial" pitchFamily="34" charset="0"/>
              </a:rPr>
              <a:t> be implemented.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Prevention of Physical Violence</a:t>
            </a:r>
            <a:endParaRPr lang="en-CA" altLang="en-US" sz="2800" smtClean="0">
              <a:latin typeface="Myriad Pro" pitchFamily="34" charset="0"/>
              <a:ea typeface="Myriad Pro" pitchFamily="34" charset="0"/>
              <a:cs typeface="Myriad Pro" pitchFamily="34" charset="0"/>
            </a:endParaRPr>
          </a:p>
        </p:txBody>
      </p:sp>
      <p:sp>
        <p:nvSpPr>
          <p:cNvPr id="3" name="Content Placeholder 2"/>
          <p:cNvSpPr>
            <a:spLocks noGrp="1"/>
          </p:cNvSpPr>
          <p:nvPr>
            <p:ph idx="1"/>
          </p:nvPr>
        </p:nvSpPr>
        <p:spPr>
          <a:xfrm>
            <a:off x="309563" y="1296988"/>
            <a:ext cx="8632825" cy="4699000"/>
          </a:xfrm>
        </p:spPr>
        <p:txBody>
          <a:bodyPr>
            <a:normAutofit/>
          </a:bodyPr>
          <a:lstStyle/>
          <a:p>
            <a:pPr marL="0" indent="0">
              <a:buFont typeface="Arial" pitchFamily="34" charset="0"/>
              <a:buNone/>
              <a:defRPr/>
            </a:pPr>
            <a:endParaRPr lang="en-US" sz="2000" dirty="0" smtClean="0"/>
          </a:p>
          <a:p>
            <a:pPr marL="0" indent="0">
              <a:buFont typeface="Arial" pitchFamily="34" charset="0"/>
              <a:buNone/>
              <a:defRPr/>
            </a:pPr>
            <a:endParaRPr lang="en-US" sz="2000" dirty="0"/>
          </a:p>
          <a:p>
            <a:pPr marL="0" indent="0">
              <a:buFont typeface="Arial" pitchFamily="34" charset="0"/>
              <a:buNone/>
              <a:defRPr/>
            </a:pPr>
            <a:r>
              <a:rPr lang="en-US" sz="2000" dirty="0" smtClean="0"/>
              <a:t>If any of your work duties require working with a patient who has a BCA activated, ensure that you speak with the Charge Nurse or the patient’s nurse at the start of your shift to determine what strategies or tactics are required by the care plan. This way you can PREVENT violence by identifying triggers and avoiding them all together.</a:t>
            </a:r>
          </a:p>
          <a:p>
            <a:pPr marL="0" indent="0">
              <a:buFont typeface="Arial" pitchFamily="34" charset="0"/>
              <a:buNone/>
              <a:defRPr/>
            </a:pPr>
            <a:endParaRPr lang="en-US" sz="2000" dirty="0" smtClean="0"/>
          </a:p>
          <a:p>
            <a:pPr marL="0" indent="0">
              <a:buFont typeface="Arial" pitchFamily="34" charset="0"/>
              <a:buNone/>
              <a:defRPr/>
            </a:pPr>
            <a:endParaRPr lang="en-US" sz="2000" dirty="0"/>
          </a:p>
          <a:p>
            <a:pPr marL="0" indent="0" algn="ctr">
              <a:buFont typeface="Arial" pitchFamily="34" charset="0"/>
              <a:buNone/>
              <a:defRPr/>
            </a:pPr>
            <a:r>
              <a:rPr lang="en-US" sz="2800" dirty="0" smtClean="0"/>
              <a:t>Doing this will help maintain a safe environment for patients</a:t>
            </a:r>
            <a:r>
              <a:rPr lang="en-US" sz="2800" smtClean="0"/>
              <a:t>, </a:t>
            </a:r>
            <a:r>
              <a:rPr lang="en-US" sz="2800" smtClean="0"/>
              <a:t>staff and </a:t>
            </a:r>
            <a:r>
              <a:rPr lang="en-US" sz="2800" dirty="0" smtClean="0"/>
              <a:t>guests.</a:t>
            </a:r>
            <a:endParaRPr lang="en-US" sz="2800" dirty="0"/>
          </a:p>
          <a:p>
            <a:pPr>
              <a:defRPr/>
            </a:pPr>
            <a:endParaRPr lang="en-CA" sz="18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body" idx="1"/>
          </p:nvPr>
        </p:nvSpPr>
        <p:spPr>
          <a:xfrm>
            <a:off x="3048000" y="1357313"/>
            <a:ext cx="6096000" cy="6172200"/>
          </a:xfrm>
        </p:spPr>
        <p:txBody>
          <a:bodyPr/>
          <a:lstStyle/>
          <a:p>
            <a:pPr marL="363538" indent="-363538" defTabSz="271463" eaLnBrk="1" hangingPunct="1">
              <a:spcBef>
                <a:spcPct val="25000"/>
              </a:spcBef>
              <a:buClr>
                <a:schemeClr val="tx1"/>
              </a:buClr>
              <a:buFont typeface="Wingdings" pitchFamily="2" charset="2"/>
              <a:buChar char="Æ"/>
              <a:defRPr/>
            </a:pPr>
            <a:r>
              <a:rPr lang="en-US" altLang="en-US" sz="1800" b="1" dirty="0" smtClean="0">
                <a:solidFill>
                  <a:schemeClr val="tx2">
                    <a:lumMod val="60000"/>
                    <a:lumOff val="40000"/>
                  </a:schemeClr>
                </a:solidFill>
              </a:rPr>
              <a:t>Call a CODE WHITE  </a:t>
            </a:r>
            <a:r>
              <a:rPr lang="en-US" altLang="en-US" sz="1800" dirty="0" smtClean="0">
                <a:solidFill>
                  <a:schemeClr val="tx2">
                    <a:lumMod val="60000"/>
                    <a:lumOff val="40000"/>
                  </a:schemeClr>
                </a:solidFill>
              </a:rPr>
              <a:t>(x4444) </a:t>
            </a:r>
            <a:r>
              <a:rPr lang="en-US" altLang="en-US" sz="1800" dirty="0" smtClean="0"/>
              <a:t>or have someone nearby call immediately. </a:t>
            </a:r>
          </a:p>
          <a:p>
            <a:pPr marL="828675" lvl="1" defTabSz="271463" eaLnBrk="1" hangingPunct="1">
              <a:spcBef>
                <a:spcPct val="25000"/>
              </a:spcBef>
              <a:buClr>
                <a:schemeClr val="tx1"/>
              </a:buClr>
              <a:buFont typeface="Wingdings" pitchFamily="2" charset="2"/>
              <a:buChar char="Ø"/>
              <a:defRPr/>
            </a:pPr>
            <a:r>
              <a:rPr lang="en-US" altLang="en-US" sz="1800" dirty="0" smtClean="0"/>
              <a:t>Don’t wait until the situation is ‘out of control’ before calling a Code White</a:t>
            </a:r>
          </a:p>
          <a:p>
            <a:pPr marL="363538" indent="-363538" defTabSz="271463" eaLnBrk="1" hangingPunct="1">
              <a:spcBef>
                <a:spcPct val="25000"/>
              </a:spcBef>
              <a:buClr>
                <a:schemeClr val="tx1"/>
              </a:buClr>
              <a:buFont typeface="Wingdings" pitchFamily="2" charset="2"/>
              <a:buChar char="Æ"/>
              <a:defRPr/>
            </a:pPr>
            <a:r>
              <a:rPr lang="en-US" altLang="en-US" sz="1800" dirty="0" smtClean="0"/>
              <a:t>If you are unable to gain access to a phone or coworker, use the </a:t>
            </a:r>
            <a:r>
              <a:rPr lang="en-US" altLang="en-US" sz="1800" dirty="0" err="1" smtClean="0"/>
              <a:t>Vocera</a:t>
            </a:r>
            <a:r>
              <a:rPr lang="en-US" altLang="en-US" sz="1800" dirty="0" smtClean="0"/>
              <a:t> Communication System to summon assistance</a:t>
            </a:r>
          </a:p>
          <a:p>
            <a:pPr marL="363538" indent="-363538" defTabSz="271463" eaLnBrk="1" hangingPunct="1">
              <a:spcBef>
                <a:spcPct val="25000"/>
              </a:spcBef>
              <a:buClr>
                <a:schemeClr val="tx1"/>
              </a:buClr>
              <a:buFont typeface="Wingdings" pitchFamily="2" charset="2"/>
              <a:buChar char="Æ"/>
              <a:defRPr/>
            </a:pPr>
            <a:r>
              <a:rPr lang="en-US" altLang="en-US" sz="1800" dirty="0" smtClean="0"/>
              <a:t>Do not approach the person alone</a:t>
            </a:r>
          </a:p>
          <a:p>
            <a:pPr marL="828675" lvl="1" defTabSz="271463" eaLnBrk="1" hangingPunct="1">
              <a:spcBef>
                <a:spcPct val="25000"/>
              </a:spcBef>
              <a:buClr>
                <a:schemeClr val="tx1"/>
              </a:buClr>
              <a:buFont typeface="Wingdings" pitchFamily="2" charset="2"/>
              <a:buChar char="Ø"/>
              <a:defRPr/>
            </a:pPr>
            <a:r>
              <a:rPr lang="en-US" altLang="en-US" sz="1800" dirty="0" smtClean="0"/>
              <a:t>Ask a co-worker or security staff to accompany you</a:t>
            </a:r>
          </a:p>
          <a:p>
            <a:pPr marL="363538" indent="-363538" defTabSz="271463" eaLnBrk="1" hangingPunct="1">
              <a:spcBef>
                <a:spcPct val="25000"/>
              </a:spcBef>
              <a:buClr>
                <a:schemeClr val="tx1"/>
              </a:buClr>
              <a:buFont typeface="Wingdings" pitchFamily="2" charset="2"/>
              <a:buChar char="Æ"/>
              <a:defRPr/>
            </a:pPr>
            <a:r>
              <a:rPr lang="en-US" altLang="en-US" sz="1800" dirty="0" smtClean="0"/>
              <a:t>Maintain a safe distance (5 to 7 feet)</a:t>
            </a:r>
          </a:p>
          <a:p>
            <a:pPr marL="363538" indent="-363538" defTabSz="271463" eaLnBrk="1" hangingPunct="1">
              <a:spcBef>
                <a:spcPct val="25000"/>
              </a:spcBef>
              <a:buClr>
                <a:schemeClr val="tx1"/>
              </a:buClr>
              <a:buFont typeface="Wingdings" pitchFamily="2" charset="2"/>
              <a:buChar char="Æ"/>
              <a:defRPr/>
            </a:pPr>
            <a:r>
              <a:rPr lang="en-US" altLang="en-US" sz="1800" dirty="0" smtClean="0"/>
              <a:t>Maintain a clear exit</a:t>
            </a:r>
          </a:p>
          <a:p>
            <a:pPr marL="363538" indent="-363538" defTabSz="271463" eaLnBrk="1" hangingPunct="1">
              <a:spcBef>
                <a:spcPct val="25000"/>
              </a:spcBef>
              <a:buClr>
                <a:schemeClr val="tx1"/>
              </a:buClr>
              <a:buFont typeface="Wingdings" pitchFamily="2" charset="2"/>
              <a:buChar char="Æ"/>
              <a:defRPr/>
            </a:pPr>
            <a:r>
              <a:rPr lang="en-US" altLang="en-US" sz="1800" dirty="0" smtClean="0"/>
              <a:t>Do not turn your back on the aggressive person or make any sudden movements  </a:t>
            </a:r>
          </a:p>
        </p:txBody>
      </p:sp>
      <p:sp>
        <p:nvSpPr>
          <p:cNvPr id="66563" name="Text Box 4"/>
          <p:cNvSpPr txBox="1">
            <a:spLocks noChangeArrowheads="1"/>
          </p:cNvSpPr>
          <p:nvPr/>
        </p:nvSpPr>
        <p:spPr bwMode="auto">
          <a:xfrm flipH="1">
            <a:off x="207963" y="319088"/>
            <a:ext cx="6405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sz="2800">
                <a:solidFill>
                  <a:schemeClr val="bg1"/>
                </a:solidFill>
                <a:ea typeface="Myriad Pro" pitchFamily="34" charset="0"/>
                <a:cs typeface="Arial" pitchFamily="34" charset="0"/>
              </a:rPr>
              <a:t>Responding to Violence</a:t>
            </a:r>
          </a:p>
        </p:txBody>
      </p:sp>
      <p:sp>
        <p:nvSpPr>
          <p:cNvPr id="66564" name="Text Box 7"/>
          <p:cNvSpPr txBox="1">
            <a:spLocks noChangeArrowheads="1"/>
          </p:cNvSpPr>
          <p:nvPr/>
        </p:nvSpPr>
        <p:spPr bwMode="auto">
          <a:xfrm>
            <a:off x="207963" y="1239838"/>
            <a:ext cx="2643187" cy="4894262"/>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r>
              <a:rPr lang="en-US" altLang="en-US">
                <a:solidFill>
                  <a:schemeClr val="bg1"/>
                </a:solidFill>
                <a:ea typeface="Myriad Pro" pitchFamily="34" charset="0"/>
                <a:cs typeface="Arial" pitchFamily="34" charset="0"/>
              </a:rPr>
              <a:t>Where there is a       threat of violence and you need help: </a:t>
            </a: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r>
              <a:rPr lang="en-US" altLang="en-US" sz="1600" b="1">
                <a:solidFill>
                  <a:srgbClr val="FFFF00"/>
                </a:solidFill>
                <a:ea typeface="Myriad Pro" pitchFamily="34" charset="0"/>
                <a:cs typeface="Arial" pitchFamily="34" charset="0"/>
              </a:rPr>
              <a:t>Vocera</a:t>
            </a:r>
          </a:p>
          <a:p>
            <a:pPr algn="ctr"/>
            <a:r>
              <a:rPr lang="en-US" altLang="en-US" sz="1600" b="1">
                <a:solidFill>
                  <a:srgbClr val="FFFF00"/>
                </a:solidFill>
                <a:ea typeface="Myriad Pro" pitchFamily="34" charset="0"/>
                <a:cs typeface="Arial" pitchFamily="34" charset="0"/>
              </a:rPr>
              <a:t>Communication Device </a:t>
            </a:r>
          </a:p>
          <a:p>
            <a:pPr algn="ctr"/>
            <a:r>
              <a:rPr lang="en-US" altLang="en-US" sz="1600" b="1">
                <a:solidFill>
                  <a:srgbClr val="FFFF00"/>
                </a:solidFill>
                <a:ea typeface="Myriad Pro" pitchFamily="34" charset="0"/>
                <a:cs typeface="Arial" pitchFamily="34" charset="0"/>
              </a:rPr>
              <a:t> </a:t>
            </a:r>
          </a:p>
        </p:txBody>
      </p:sp>
      <p:pic>
        <p:nvPicPr>
          <p:cNvPr id="66565" name="Picture 10" descr="IMG_2335%20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70200"/>
            <a:ext cx="199231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body" sz="half" idx="1"/>
          </p:nvPr>
        </p:nvSpPr>
        <p:spPr>
          <a:xfrm>
            <a:off x="2989263" y="1239838"/>
            <a:ext cx="6016625" cy="6324600"/>
          </a:xfrm>
        </p:spPr>
        <p:txBody>
          <a:bodyPr/>
          <a:lstStyle/>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Obtain first aid/medical attention from Occupational Health, Armstrong 1, during regular </a:t>
            </a:r>
          </a:p>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Visit the Emergency Department if after hours and your injury is significant requiring health care attention </a:t>
            </a:r>
          </a:p>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Notify the most responsible person on your unit (e.g. Supervisor) as soon as possible </a:t>
            </a:r>
          </a:p>
          <a:p>
            <a:pPr marL="363538" indent="-363538" defTabSz="342900" eaLnBrk="1" hangingPunct="1">
              <a:lnSpc>
                <a:spcPct val="125000"/>
              </a:lnSpc>
              <a:spcBef>
                <a:spcPct val="50000"/>
              </a:spcBef>
              <a:buClr>
                <a:schemeClr val="tx1"/>
              </a:buClr>
              <a:buFont typeface="Wingdings" pitchFamily="2" charset="2"/>
              <a:buChar char="Ø"/>
            </a:pPr>
            <a:r>
              <a:rPr lang="en-US" altLang="en-US" sz="2000" smtClean="0">
                <a:latin typeface="Myriad Pro" pitchFamily="34" charset="0"/>
                <a:ea typeface="Myriad Pro" pitchFamily="34" charset="0"/>
                <a:cs typeface="Myriad Pro" pitchFamily="34" charset="0"/>
              </a:rPr>
              <a:t>Enter the details of the incident or injury into the </a:t>
            </a:r>
            <a:r>
              <a:rPr lang="en-US" altLang="en-US" sz="2000" i="1" smtClean="0">
                <a:solidFill>
                  <a:srgbClr val="0000FF"/>
                </a:solidFill>
                <a:latin typeface="Myriad Pro" pitchFamily="34" charset="0"/>
                <a:ea typeface="Myriad Pro" pitchFamily="34" charset="0"/>
                <a:cs typeface="Myriad Pro" pitchFamily="34" charset="0"/>
              </a:rPr>
              <a:t>Safe Reporting</a:t>
            </a:r>
            <a:r>
              <a:rPr lang="en-US" altLang="en-US" sz="2000" smtClean="0">
                <a:latin typeface="Myriad Pro" pitchFamily="34" charset="0"/>
                <a:ea typeface="Myriad Pro" pitchFamily="34" charset="0"/>
                <a:cs typeface="Myriad Pro" pitchFamily="34" charset="0"/>
              </a:rPr>
              <a:t> Tool </a:t>
            </a:r>
          </a:p>
        </p:txBody>
      </p:sp>
      <p:sp>
        <p:nvSpPr>
          <p:cNvPr id="67587" name="Text Box 4"/>
          <p:cNvSpPr txBox="1">
            <a:spLocks noChangeArrowheads="1"/>
          </p:cNvSpPr>
          <p:nvPr/>
        </p:nvSpPr>
        <p:spPr bwMode="auto">
          <a:xfrm flipH="1">
            <a:off x="371475" y="319088"/>
            <a:ext cx="6242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r>
              <a:rPr lang="en-US" altLang="en-US" sz="2800">
                <a:solidFill>
                  <a:schemeClr val="bg1"/>
                </a:solidFill>
                <a:ea typeface="Myriad Pro" pitchFamily="34" charset="0"/>
                <a:cs typeface="Arial" pitchFamily="34" charset="0"/>
              </a:rPr>
              <a:t>Responding to Violence</a:t>
            </a:r>
          </a:p>
        </p:txBody>
      </p:sp>
      <p:sp>
        <p:nvSpPr>
          <p:cNvPr id="67588" name="Text Box 7"/>
          <p:cNvSpPr txBox="1">
            <a:spLocks noChangeArrowheads="1"/>
          </p:cNvSpPr>
          <p:nvPr/>
        </p:nvSpPr>
        <p:spPr bwMode="auto">
          <a:xfrm>
            <a:off x="207963" y="1239838"/>
            <a:ext cx="2643187" cy="4894262"/>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r>
              <a:rPr lang="en-US" altLang="en-US">
                <a:solidFill>
                  <a:schemeClr val="bg1"/>
                </a:solidFill>
                <a:latin typeface="Myriad Pro" pitchFamily="34" charset="0"/>
                <a:ea typeface="Myriad Pro" pitchFamily="34" charset="0"/>
                <a:cs typeface="Arial" pitchFamily="34" charset="0"/>
              </a:rPr>
              <a:t>Should you be involved in a violent episode or sustain a injury as a result of violence or aggression</a:t>
            </a:r>
            <a:endParaRPr lang="en-US" altLang="en-US">
              <a:solidFill>
                <a:srgbClr val="FFFF99"/>
              </a:solidFill>
              <a:latin typeface="Myriad Pro" pitchFamily="34" charset="0"/>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a:p>
            <a:pPr algn="ctr"/>
            <a:endParaRPr lang="en-US" altLang="en-US">
              <a:solidFill>
                <a:srgbClr val="FFFF99"/>
              </a:solidFill>
              <a:ea typeface="Myriad Pro" pitchFamily="34" charset="0"/>
              <a:cs typeface="Arial" pitchFamily="34" charset="0"/>
            </a:endParaRPr>
          </a:p>
        </p:txBody>
      </p:sp>
      <p:pic>
        <p:nvPicPr>
          <p:cNvPr id="67589" name="Picture 1"/>
          <p:cNvPicPr>
            <a:picLocks noChangeAspect="1" noChangeArrowheads="1"/>
          </p:cNvPicPr>
          <p:nvPr/>
        </p:nvPicPr>
        <p:blipFill>
          <a:blip r:embed="rId2">
            <a:extLst>
              <a:ext uri="{28A0092B-C50C-407E-A947-70E740481C1C}">
                <a14:useLocalDpi xmlns:a14="http://schemas.microsoft.com/office/drawing/2010/main" val="0"/>
              </a:ext>
            </a:extLst>
          </a:blip>
          <a:srcRect t="7761" b="11592"/>
          <a:stretch>
            <a:fillRect/>
          </a:stretch>
        </p:blipFill>
        <p:spPr bwMode="auto">
          <a:xfrm>
            <a:off x="234950" y="4540250"/>
            <a:ext cx="2589213"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228600" y="1220788"/>
            <a:ext cx="8639175" cy="5105400"/>
          </a:xfrm>
          <a:ln w="38100" cmpd="dbl">
            <a:solidFill>
              <a:srgbClr val="0099CC"/>
            </a:solidFill>
            <a:miter lim="800000"/>
            <a:headEnd/>
            <a:tailEnd/>
          </a:ln>
        </p:spPr>
        <p:txBody>
          <a:bodyPr/>
          <a:lstStyle/>
          <a:p>
            <a:pPr eaLnBrk="1" hangingPunct="1">
              <a:buFontTx/>
              <a:buNone/>
            </a:pPr>
            <a:r>
              <a:rPr lang="en-US" altLang="en-US" sz="2400" smtClean="0">
                <a:latin typeface="Myriad Pro" pitchFamily="34" charset="0"/>
                <a:ea typeface="Myriad Pro" pitchFamily="34" charset="0"/>
                <a:cs typeface="Myriad Pro" pitchFamily="34" charset="0"/>
              </a:rPr>
              <a:t>	</a:t>
            </a:r>
            <a:r>
              <a:rPr lang="en-US" altLang="en-US" sz="1800" smtClean="0">
                <a:latin typeface="Myriad Pro" pitchFamily="34" charset="0"/>
                <a:ea typeface="Myriad Pro" pitchFamily="34" charset="0"/>
                <a:cs typeface="Myriad Pro" pitchFamily="34" charset="0"/>
              </a:rPr>
              <a:t>Under the </a:t>
            </a:r>
            <a:r>
              <a:rPr lang="en-US" altLang="en-US" sz="1800" b="1" i="1" smtClean="0">
                <a:solidFill>
                  <a:schemeClr val="folHlink"/>
                </a:solidFill>
                <a:latin typeface="Myriad Pro" pitchFamily="34" charset="0"/>
                <a:ea typeface="Myriad Pro" pitchFamily="34" charset="0"/>
                <a:cs typeface="Myriad Pro" pitchFamily="34" charset="0"/>
              </a:rPr>
              <a:t>Occupational Health &amp; Safety Act</a:t>
            </a:r>
            <a:r>
              <a:rPr lang="en-US" altLang="en-US" sz="1800" smtClean="0">
                <a:latin typeface="Myriad Pro" pitchFamily="34" charset="0"/>
                <a:ea typeface="Myriad Pro" pitchFamily="34" charset="0"/>
                <a:cs typeface="Myriad Pro" pitchFamily="34" charset="0"/>
              </a:rPr>
              <a:t>, harassment is defined as: </a:t>
            </a:r>
            <a:r>
              <a:rPr lang="en-US" altLang="en-US" sz="1800" b="1" smtClean="0">
                <a:solidFill>
                  <a:srgbClr val="0070C0"/>
                </a:solidFill>
                <a:latin typeface="Myriad Pro" pitchFamily="34" charset="0"/>
                <a:ea typeface="Myriad Pro" pitchFamily="34" charset="0"/>
                <a:cs typeface="Myriad Pro" pitchFamily="34" charset="0"/>
              </a:rPr>
              <a:t>“engaging in a course of vexatious comment or conduct against a worker in a workplace that is known or ought reasonably to be known to be unwelcome.”</a:t>
            </a:r>
          </a:p>
          <a:p>
            <a:pPr eaLnBrk="1" hangingPunct="1">
              <a:buFontTx/>
              <a:buNone/>
            </a:pPr>
            <a:r>
              <a:rPr lang="en-US" altLang="en-US" sz="1800" b="1" smtClean="0">
                <a:solidFill>
                  <a:srgbClr val="0070C0"/>
                </a:solidFill>
                <a:latin typeface="Myriad Pro" pitchFamily="34" charset="0"/>
                <a:ea typeface="Myriad Pro" pitchFamily="34" charset="0"/>
                <a:cs typeface="Myriad Pro" pitchFamily="34" charset="0"/>
              </a:rPr>
              <a:t>	</a:t>
            </a:r>
            <a:r>
              <a:rPr lang="en-US" altLang="en-US" sz="1800" b="1" smtClean="0">
                <a:latin typeface="Myriad Pro" pitchFamily="34" charset="0"/>
                <a:ea typeface="Myriad Pro" pitchFamily="34" charset="0"/>
                <a:cs typeface="Myriad Pro" pitchFamily="34" charset="0"/>
              </a:rPr>
              <a:t>It can include: </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Unwelcomed teasing</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Harmful gossip </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Ridicule</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Bullying </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Intimidation </a:t>
            </a:r>
          </a:p>
          <a:p>
            <a:pPr lvl="1" eaLnBrk="1" hangingPunct="1">
              <a:buClr>
                <a:schemeClr val="tx2"/>
              </a:buClr>
              <a:buFont typeface="Arial" pitchFamily="34" charset="0"/>
              <a:buChar char="•"/>
            </a:pPr>
            <a:r>
              <a:rPr lang="en-US" altLang="en-US" sz="1800" smtClean="0">
                <a:latin typeface="Myriad Pro" pitchFamily="34" charset="0"/>
                <a:ea typeface="Myriad Pro" pitchFamily="34" charset="0"/>
                <a:cs typeface="Myriad Pro" pitchFamily="34" charset="0"/>
              </a:rPr>
              <a:t>Offensive language or jokes </a:t>
            </a:r>
          </a:p>
          <a:p>
            <a:pPr lvl="1" eaLnBrk="1" hangingPunct="1">
              <a:buClr>
                <a:schemeClr val="tx2"/>
              </a:buClr>
              <a:buFont typeface="Arial" pitchFamily="34" charset="0"/>
              <a:buChar char="•"/>
            </a:pPr>
            <a:r>
              <a:rPr lang="en-US" altLang="en-US" sz="1800" b="1" smtClean="0">
                <a:latin typeface="Myriad Pro" pitchFamily="34" charset="0"/>
                <a:ea typeface="Myriad Pro" pitchFamily="34" charset="0"/>
                <a:cs typeface="Myriad Pro" pitchFamily="34" charset="0"/>
              </a:rPr>
              <a:t>Other breaches of the KGH Code of Behaviour </a:t>
            </a:r>
          </a:p>
          <a:p>
            <a:pPr eaLnBrk="1" hangingPunct="1">
              <a:buFontTx/>
              <a:buNone/>
            </a:pPr>
            <a:endParaRPr lang="en-US" altLang="en-US" sz="2400" b="1" smtClean="0">
              <a:solidFill>
                <a:srgbClr val="0070C0"/>
              </a:solidFill>
              <a:latin typeface="Myriad Pro" pitchFamily="34" charset="0"/>
              <a:ea typeface="Myriad Pro" pitchFamily="34" charset="0"/>
              <a:cs typeface="Myriad Pro" pitchFamily="34" charset="0"/>
            </a:endParaRPr>
          </a:p>
        </p:txBody>
      </p:sp>
      <p:sp>
        <p:nvSpPr>
          <p:cNvPr id="68611"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Workplace Harassment </a:t>
            </a:r>
            <a:endParaRPr lang="en-CA" altLang="en-US" sz="2800" smtClean="0">
              <a:latin typeface="Myriad Pro" pitchFamily="34" charset="0"/>
              <a:ea typeface="Myriad Pro" pitchFamily="34" charset="0"/>
              <a:cs typeface="Myriad Pro" pitchFamily="34" charset="0"/>
            </a:endParaRPr>
          </a:p>
        </p:txBody>
      </p:sp>
      <p:pic>
        <p:nvPicPr>
          <p:cNvPr id="686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2306638"/>
            <a:ext cx="33464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006" name="Group 14"/>
          <p:cNvGraphicFramePr>
            <a:graphicFrameLocks noGrp="1"/>
          </p:cNvGraphicFramePr>
          <p:nvPr/>
        </p:nvGraphicFramePr>
        <p:xfrm>
          <a:off x="230188" y="3151188"/>
          <a:ext cx="8534400" cy="2452688"/>
        </p:xfrm>
        <a:graphic>
          <a:graphicData uri="http://schemas.openxmlformats.org/drawingml/2006/table">
            <a:tbl>
              <a:tblPr/>
              <a:tblGrid>
                <a:gridCol w="4503738"/>
                <a:gridCol w="4030662"/>
              </a:tblGrid>
              <a:tr h="459422">
                <a:tc>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Social Isolation</a:t>
                      </a:r>
                    </a:p>
                  </a:txBody>
                  <a:tcPr marL="90000" marR="90000" marT="46806" marB="46806" anchor="ctr" horzOverflow="overflow">
                    <a:lnL>
                      <a:noFill/>
                    </a:lnL>
                    <a:lnR>
                      <a:noFill/>
                    </a:lnR>
                    <a:lnT>
                      <a:noFill/>
                    </a:lnT>
                    <a:lnB>
                      <a:noFill/>
                    </a:lnB>
                    <a:lnTlToBr>
                      <a:noFill/>
                    </a:lnTlToBr>
                    <a:lnBlToTr>
                      <a:noFill/>
                    </a:lnBlToTr>
                    <a:noFill/>
                  </a:tcPr>
                </a:tc>
                <a:tc>
                  <a:txBody>
                    <a:bodyPr/>
                    <a:lstStyle/>
                    <a:p>
                      <a:pPr marL="363538" marR="0" lvl="0" indent="-363538"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Withholding information</a:t>
                      </a:r>
                    </a:p>
                  </a:txBody>
                  <a:tcPr marL="90000" marR="90000" marT="46806" marB="46806" anchor="ctr" horzOverflow="overflow">
                    <a:lnL>
                      <a:noFill/>
                    </a:lnL>
                    <a:lnR>
                      <a:noFill/>
                    </a:lnR>
                    <a:lnT>
                      <a:noFill/>
                    </a:lnT>
                    <a:lnB>
                      <a:noFill/>
                    </a:lnB>
                    <a:lnTlToBr>
                      <a:noFill/>
                    </a:lnTlToBr>
                    <a:lnBlToTr>
                      <a:noFill/>
                    </a:lnBlToTr>
                    <a:noFill/>
                  </a:tcPr>
                </a:tc>
              </a:tr>
              <a:tr h="459422">
                <a:tc>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Over-monitoring of work</a:t>
                      </a:r>
                    </a:p>
                  </a:txBody>
                  <a:tcPr marL="90000" marR="90000" marT="46806" marB="46806" anchor="ctr" horzOverflow="overflow">
                    <a:lnL>
                      <a:noFill/>
                    </a:lnL>
                    <a:lnR>
                      <a:noFill/>
                    </a:lnR>
                    <a:lnT>
                      <a:noFill/>
                    </a:lnT>
                    <a:lnB>
                      <a:noFill/>
                    </a:lnB>
                    <a:lnTlToBr>
                      <a:noFill/>
                    </a:lnTlToBr>
                    <a:lnBlToTr>
                      <a:noFill/>
                    </a:lnBlToTr>
                    <a:noFill/>
                  </a:tcPr>
                </a:tc>
                <a:tc>
                  <a:txBody>
                    <a:bodyPr/>
                    <a:lstStyle/>
                    <a:p>
                      <a:pPr marL="363538" marR="0" lvl="0" indent="-363538"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Rumours</a:t>
                      </a:r>
                    </a:p>
                  </a:txBody>
                  <a:tcPr marL="90000" marR="90000" marT="46806" marB="46806" anchor="ctr" horzOverflow="overflow">
                    <a:lnL>
                      <a:noFill/>
                    </a:lnL>
                    <a:lnR>
                      <a:noFill/>
                    </a:lnR>
                    <a:lnT>
                      <a:noFill/>
                    </a:lnT>
                    <a:lnB>
                      <a:noFill/>
                    </a:lnB>
                    <a:lnTlToBr>
                      <a:noFill/>
                    </a:lnTlToBr>
                    <a:lnBlToTr>
                      <a:noFill/>
                    </a:lnBlToTr>
                    <a:noFill/>
                  </a:tcPr>
                </a:tc>
              </a:tr>
              <a:tr h="459422">
                <a:tc>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Excessive criticism</a:t>
                      </a:r>
                    </a:p>
                  </a:txBody>
                  <a:tcPr marL="90000" marR="90000" marT="46806" marB="46806" anchor="ctr" horzOverflow="overflow">
                    <a:lnL>
                      <a:noFill/>
                    </a:lnL>
                    <a:lnR>
                      <a:noFill/>
                    </a:lnR>
                    <a:lnT>
                      <a:noFill/>
                    </a:lnT>
                    <a:lnB>
                      <a:noFill/>
                    </a:lnB>
                    <a:lnTlToBr>
                      <a:noFill/>
                    </a:lnTlToBr>
                    <a:lnBlToTr>
                      <a:noFill/>
                    </a:lnBlToTr>
                    <a:noFill/>
                  </a:tcPr>
                </a:tc>
                <a:tc>
                  <a:txBody>
                    <a:bodyPr/>
                    <a:lstStyle/>
                    <a:p>
                      <a:pPr marL="363538" marR="0" lvl="0" indent="-363538"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Verbal aggression</a:t>
                      </a:r>
                    </a:p>
                  </a:txBody>
                  <a:tcPr marL="90000" marR="90000" marT="46806" marB="46806" anchor="ctr" horzOverflow="overflow">
                    <a:lnL>
                      <a:noFill/>
                    </a:lnL>
                    <a:lnR>
                      <a:noFill/>
                    </a:lnR>
                    <a:lnT>
                      <a:noFill/>
                    </a:lnT>
                    <a:lnB>
                      <a:noFill/>
                    </a:lnB>
                    <a:lnTlToBr>
                      <a:noFill/>
                    </a:lnTlToBr>
                    <a:lnBlToTr>
                      <a:noFill/>
                    </a:lnBlToTr>
                    <a:noFill/>
                  </a:tcPr>
                </a:tc>
              </a:tr>
              <a:tr h="478972">
                <a:tc gridSpan="2">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Withholding job responsibility</a:t>
                      </a:r>
                    </a:p>
                  </a:txBody>
                  <a:tcPr marL="90000" marR="90000" marT="46806" marB="46806" anchor="ctr" horzOverflow="overflow">
                    <a:lnL>
                      <a:noFill/>
                    </a:lnL>
                    <a:lnR>
                      <a:noFill/>
                    </a:lnR>
                    <a:lnT>
                      <a:noFill/>
                    </a:lnT>
                    <a:lnB>
                      <a:noFill/>
                    </a:lnB>
                    <a:lnTlToBr>
                      <a:noFill/>
                    </a:lnTlToBr>
                    <a:lnBlToTr>
                      <a:noFill/>
                    </a:lnBlToTr>
                    <a:noFill/>
                  </a:tcPr>
                </a:tc>
                <a:tc hMerge="1">
                  <a:txBody>
                    <a:bodyPr/>
                    <a:lstStyle/>
                    <a:p>
                      <a:endParaRPr lang="en-US"/>
                    </a:p>
                  </a:txBody>
                  <a:tcPr/>
                </a:tc>
              </a:tr>
              <a:tr h="595450">
                <a:tc gridSpan="2">
                  <a:txBody>
                    <a:bodyPr/>
                    <a:lstStyle/>
                    <a:p>
                      <a:pPr marL="457200" marR="0" lvl="0" indent="-4572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Arial" charset="0"/>
                          <a:cs typeface="Arial" charset="0"/>
                        </a:rPr>
                        <a:t>Personal attacks on a person’s private life and/or personal attributes</a:t>
                      </a:r>
                    </a:p>
                  </a:txBody>
                  <a:tcPr marL="90000" marR="90000" marT="46806" marB="46806" anchor="ctr" horzOverflow="overflow">
                    <a:lnL>
                      <a:noFill/>
                    </a:lnL>
                    <a:lnR>
                      <a:noFill/>
                    </a:lnR>
                    <a:lnT>
                      <a:noFill/>
                    </a:lnT>
                    <a:lnB>
                      <a:noFill/>
                    </a:lnB>
                    <a:lnTlToBr>
                      <a:noFill/>
                    </a:lnTlToBr>
                    <a:lnBlToTr>
                      <a:noFill/>
                    </a:lnBlToTr>
                    <a:noFill/>
                  </a:tcPr>
                </a:tc>
                <a:tc hMerge="1">
                  <a:txBody>
                    <a:bodyPr/>
                    <a:lstStyle/>
                    <a:p>
                      <a:endParaRPr lang="en-US"/>
                    </a:p>
                  </a:txBody>
                  <a:tcPr/>
                </a:tc>
              </a:tr>
            </a:tbl>
          </a:graphicData>
        </a:graphic>
      </p:graphicFrame>
      <p:sp>
        <p:nvSpPr>
          <p:cNvPr id="69643" name="Text Box 7"/>
          <p:cNvSpPr txBox="1">
            <a:spLocks noChangeArrowheads="1"/>
          </p:cNvSpPr>
          <p:nvPr/>
        </p:nvSpPr>
        <p:spPr bwMode="auto">
          <a:xfrm>
            <a:off x="304800" y="1398588"/>
            <a:ext cx="84597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176213" eaLnBrk="0" hangingPunct="0">
              <a:defRPr sz="2400">
                <a:solidFill>
                  <a:schemeClr val="tx1"/>
                </a:solidFill>
                <a:latin typeface="Arial" pitchFamily="34" charset="0"/>
              </a:defRPr>
            </a:lvl1pPr>
            <a:lvl2pPr marL="742950" indent="-285750" defTabSz="176213" eaLnBrk="0" hangingPunct="0">
              <a:defRPr sz="2400">
                <a:solidFill>
                  <a:schemeClr val="tx1"/>
                </a:solidFill>
                <a:latin typeface="Arial" pitchFamily="34" charset="0"/>
              </a:defRPr>
            </a:lvl2pPr>
            <a:lvl3pPr marL="1143000" indent="-228600" defTabSz="176213" eaLnBrk="0" hangingPunct="0">
              <a:defRPr sz="2400">
                <a:solidFill>
                  <a:schemeClr val="tx1"/>
                </a:solidFill>
                <a:latin typeface="Arial" pitchFamily="34" charset="0"/>
              </a:defRPr>
            </a:lvl3pPr>
            <a:lvl4pPr marL="1600200" indent="-228600" defTabSz="176213" eaLnBrk="0" hangingPunct="0">
              <a:defRPr sz="2400">
                <a:solidFill>
                  <a:schemeClr val="tx1"/>
                </a:solidFill>
                <a:latin typeface="Arial" pitchFamily="34" charset="0"/>
              </a:defRPr>
            </a:lvl4pPr>
            <a:lvl5pPr marL="2057400" indent="-228600" defTabSz="176213" eaLnBrk="0" hangingPunct="0">
              <a:defRPr sz="2400">
                <a:solidFill>
                  <a:schemeClr val="tx1"/>
                </a:solidFill>
                <a:latin typeface="Arial" pitchFamily="34" charset="0"/>
              </a:defRPr>
            </a:lvl5pPr>
            <a:lvl6pPr marL="2514600" indent="-228600" defTabSz="176213" eaLnBrk="0" fontAlgn="base" hangingPunct="0">
              <a:spcBef>
                <a:spcPct val="0"/>
              </a:spcBef>
              <a:spcAft>
                <a:spcPct val="0"/>
              </a:spcAft>
              <a:defRPr sz="2400">
                <a:solidFill>
                  <a:schemeClr val="tx1"/>
                </a:solidFill>
                <a:latin typeface="Arial" pitchFamily="34" charset="0"/>
              </a:defRPr>
            </a:lvl6pPr>
            <a:lvl7pPr marL="2971800" indent="-228600" defTabSz="176213" eaLnBrk="0" fontAlgn="base" hangingPunct="0">
              <a:spcBef>
                <a:spcPct val="0"/>
              </a:spcBef>
              <a:spcAft>
                <a:spcPct val="0"/>
              </a:spcAft>
              <a:defRPr sz="2400">
                <a:solidFill>
                  <a:schemeClr val="tx1"/>
                </a:solidFill>
                <a:latin typeface="Arial" pitchFamily="34" charset="0"/>
              </a:defRPr>
            </a:lvl7pPr>
            <a:lvl8pPr marL="3429000" indent="-228600" defTabSz="176213" eaLnBrk="0" fontAlgn="base" hangingPunct="0">
              <a:spcBef>
                <a:spcPct val="0"/>
              </a:spcBef>
              <a:spcAft>
                <a:spcPct val="0"/>
              </a:spcAft>
              <a:defRPr sz="2400">
                <a:solidFill>
                  <a:schemeClr val="tx1"/>
                </a:solidFill>
                <a:latin typeface="Arial" pitchFamily="34" charset="0"/>
              </a:defRPr>
            </a:lvl8pPr>
            <a:lvl9pPr marL="3886200" indent="-228600" defTabSz="176213"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800" b="1">
                <a:ea typeface="Myriad Pro" pitchFamily="34" charset="0"/>
                <a:cs typeface="Arial" pitchFamily="34" charset="0"/>
              </a:rPr>
              <a:t>Bullying</a:t>
            </a:r>
            <a:r>
              <a:rPr lang="en-US" altLang="en-US" sz="1800" b="1">
                <a:solidFill>
                  <a:srgbClr val="0000FF"/>
                </a:solidFill>
                <a:ea typeface="Myriad Pro" pitchFamily="34" charset="0"/>
                <a:cs typeface="Arial" pitchFamily="34" charset="0"/>
              </a:rPr>
              <a:t> </a:t>
            </a:r>
            <a:r>
              <a:rPr lang="en-US" altLang="en-US" sz="1800">
                <a:ea typeface="Myriad Pro" pitchFamily="34" charset="0"/>
                <a:cs typeface="Arial" pitchFamily="34" charset="0"/>
              </a:rPr>
              <a:t>is defined as repeated and persistent negative acts towards one or more individuals, where there is a real or perceived power imbalance and which creates a hostile work environment. </a:t>
            </a:r>
          </a:p>
          <a:p>
            <a:pPr eaLnBrk="1" hangingPunct="1"/>
            <a:endParaRPr lang="en-US" altLang="en-US" sz="1800" u="sng">
              <a:ea typeface="Myriad Pro" pitchFamily="34" charset="0"/>
              <a:cs typeface="Arial" pitchFamily="34" charset="0"/>
            </a:endParaRPr>
          </a:p>
          <a:p>
            <a:pPr eaLnBrk="1" hangingPunct="1"/>
            <a:r>
              <a:rPr lang="en-US" altLang="en-US" sz="1800" u="sng">
                <a:ea typeface="Myriad Pro" pitchFamily="34" charset="0"/>
                <a:cs typeface="Arial" pitchFamily="34" charset="0"/>
              </a:rPr>
              <a:t>Examples may include:</a:t>
            </a:r>
            <a:r>
              <a:rPr lang="en-US" altLang="en-US" sz="1800">
                <a:ea typeface="Myriad Pro" pitchFamily="34" charset="0"/>
                <a:cs typeface="Arial" pitchFamily="34" charset="0"/>
              </a:rPr>
              <a:t> </a:t>
            </a:r>
          </a:p>
          <a:p>
            <a:pPr eaLnBrk="1" hangingPunct="1"/>
            <a:endParaRPr lang="en-US" altLang="en-US" sz="1800">
              <a:ea typeface="Myriad Pro" pitchFamily="34" charset="0"/>
              <a:cs typeface="Arial" pitchFamily="34" charset="0"/>
            </a:endParaRPr>
          </a:p>
        </p:txBody>
      </p:sp>
      <p:sp>
        <p:nvSpPr>
          <p:cNvPr id="69644" name="TextBox 1"/>
          <p:cNvSpPr txBox="1">
            <a:spLocks noChangeArrowheads="1"/>
          </p:cNvSpPr>
          <p:nvPr/>
        </p:nvSpPr>
        <p:spPr bwMode="auto">
          <a:xfrm>
            <a:off x="304800" y="396875"/>
            <a:ext cx="5807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2800">
                <a:solidFill>
                  <a:schemeClr val="bg2"/>
                </a:solidFill>
                <a:ea typeface="Myriad Pro" pitchFamily="34" charset="0"/>
                <a:cs typeface="Myriad Pro" pitchFamily="34" charset="0"/>
              </a:rPr>
              <a:t>Bullying in the Workplace </a:t>
            </a:r>
            <a:endParaRPr lang="en-CA" altLang="en-US" sz="2800">
              <a:solidFill>
                <a:schemeClr val="bg2"/>
              </a:solidFill>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28600" y="152400"/>
            <a:ext cx="8686800" cy="685800"/>
          </a:xfrm>
        </p:spPr>
        <p:txBody>
          <a:bodyPr/>
          <a:lstStyle/>
          <a:p>
            <a:pPr eaLnBrk="1" hangingPunct="1">
              <a:defRPr/>
            </a:pPr>
            <a:r>
              <a:rPr lang="en-US" altLang="en-US" sz="2800" dirty="0" smtClean="0">
                <a:solidFill>
                  <a:schemeClr val="bg2"/>
                </a:solidFill>
                <a:latin typeface="+mn-lt"/>
              </a:rPr>
              <a:t>Resources available to Students  </a:t>
            </a:r>
          </a:p>
        </p:txBody>
      </p:sp>
      <p:sp>
        <p:nvSpPr>
          <p:cNvPr id="70659" name="Rectangle 5"/>
          <p:cNvSpPr>
            <a:spLocks noChangeArrowheads="1"/>
          </p:cNvSpPr>
          <p:nvPr/>
        </p:nvSpPr>
        <p:spPr bwMode="auto">
          <a:xfrm>
            <a:off x="228600" y="1466850"/>
            <a:ext cx="8686800" cy="45243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536575" indent="-357188"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a:solidFill>
                  <a:schemeClr val="tx2"/>
                </a:solidFill>
                <a:ea typeface="Myriad Pro" pitchFamily="34" charset="0"/>
                <a:cs typeface="Arial" pitchFamily="34" charset="0"/>
              </a:rPr>
              <a:t>Are you a victim of harassment or bullying and not sure where to turn to?  The following resources can help:  </a:t>
            </a:r>
          </a:p>
          <a:p>
            <a:pPr lvl="1" eaLnBrk="1" hangingPunct="1">
              <a:spcBef>
                <a:spcPct val="100000"/>
              </a:spcBef>
              <a:buFont typeface="Wingdings" pitchFamily="2" charset="2"/>
              <a:buChar char="ü"/>
            </a:pPr>
            <a:r>
              <a:rPr lang="en-US" altLang="en-US" sz="2000">
                <a:ea typeface="Myriad Pro" pitchFamily="34" charset="0"/>
                <a:cs typeface="Arial" pitchFamily="34" charset="0"/>
              </a:rPr>
              <a:t>Your school, clinical instructor, academic advisor; </a:t>
            </a:r>
          </a:p>
          <a:p>
            <a:pPr lvl="1" eaLnBrk="1" hangingPunct="1">
              <a:spcBef>
                <a:spcPct val="100000"/>
              </a:spcBef>
              <a:buFont typeface="Wingdings" pitchFamily="2" charset="2"/>
              <a:buChar char="ü"/>
            </a:pPr>
            <a:r>
              <a:rPr lang="en-US" altLang="en-US" sz="2000">
                <a:ea typeface="Myriad Pro" pitchFamily="34" charset="0"/>
                <a:cs typeface="Arial" pitchFamily="34" charset="0"/>
              </a:rPr>
              <a:t>A KGH HR Advisor;</a:t>
            </a:r>
          </a:p>
          <a:p>
            <a:pPr lvl="1" eaLnBrk="1" hangingPunct="1">
              <a:spcBef>
                <a:spcPct val="100000"/>
              </a:spcBef>
              <a:buFont typeface="Wingdings" pitchFamily="2" charset="2"/>
              <a:buChar char="ü"/>
            </a:pPr>
            <a:r>
              <a:rPr lang="en-US" altLang="en-US" sz="2000">
                <a:ea typeface="Myriad Pro" pitchFamily="34" charset="0"/>
                <a:cs typeface="Arial" pitchFamily="34" charset="0"/>
              </a:rPr>
              <a:t>A KGH Peer Partner - see KGH wellness website </a:t>
            </a:r>
            <a:r>
              <a:rPr lang="en-US" altLang="en-US" sz="2000">
                <a:ea typeface="Myriad Pro" pitchFamily="34" charset="0"/>
                <a:cs typeface="Arial" pitchFamily="34" charset="0"/>
                <a:hlinkClick r:id="rId2"/>
              </a:rPr>
              <a:t>www.kghwellness.ca</a:t>
            </a:r>
            <a:r>
              <a:rPr lang="en-US" altLang="en-US" sz="2000">
                <a:ea typeface="Myriad Pro" pitchFamily="34" charset="0"/>
                <a:cs typeface="Arial" pitchFamily="34" charset="0"/>
              </a:rPr>
              <a:t>  </a:t>
            </a:r>
          </a:p>
          <a:p>
            <a:pPr lvl="1" eaLnBrk="1" hangingPunct="1">
              <a:buFont typeface="Wingdings" pitchFamily="2" charset="2"/>
              <a:buChar char="ü"/>
            </a:pPr>
            <a:endParaRPr lang="en-US" altLang="en-US" sz="2000">
              <a:ea typeface="Myriad Pro" pitchFamily="34" charset="0"/>
              <a:cs typeface="Arial" pitchFamily="34" charset="0"/>
            </a:endParaRPr>
          </a:p>
          <a:p>
            <a:pPr lvl="1" eaLnBrk="1" hangingPunct="1">
              <a:buFont typeface="Wingdings" pitchFamily="2" charset="2"/>
              <a:buChar char="ü"/>
            </a:pPr>
            <a:r>
              <a:rPr lang="en-US" altLang="en-US" sz="2000">
                <a:ea typeface="Myriad Pro" pitchFamily="34" charset="0"/>
                <a:cs typeface="Arial" pitchFamily="34" charset="0"/>
              </a:rPr>
              <a:t>A KGH Occupational Health Nurse</a:t>
            </a:r>
          </a:p>
          <a:p>
            <a:pPr lvl="1" eaLnBrk="1" hangingPunct="1">
              <a:buFont typeface="Wingdings" pitchFamily="2" charset="2"/>
              <a:buChar char="ü"/>
            </a:pPr>
            <a:endParaRPr lang="en-US" altLang="en-US" sz="2000">
              <a:ea typeface="Myriad Pro" pitchFamily="34" charset="0"/>
              <a:cs typeface="Arial" pitchFamily="34" charset="0"/>
            </a:endParaRPr>
          </a:p>
          <a:p>
            <a:pPr lvl="1" eaLnBrk="1" hangingPunct="1">
              <a:buFont typeface="Wingdings" pitchFamily="2" charset="2"/>
              <a:buChar char="ü"/>
            </a:pPr>
            <a:r>
              <a:rPr lang="en-US" altLang="en-US" sz="2000">
                <a:ea typeface="Myriad Pro" pitchFamily="34" charset="0"/>
                <a:cs typeface="Arial" pitchFamily="34" charset="0"/>
              </a:rPr>
              <a:t>Sexual Assault and Domestic Violence Program (KGH)</a:t>
            </a:r>
          </a:p>
          <a:p>
            <a:pPr lvl="1" eaLnBrk="1" hangingPunct="1">
              <a:buFont typeface="Wingdings" pitchFamily="2" charset="2"/>
              <a:buChar char="ü"/>
            </a:pPr>
            <a:endParaRPr lang="en-US" altLang="en-US" sz="2000">
              <a:ea typeface="Myriad Pro" pitchFamily="34" charset="0"/>
              <a:cs typeface="Arial" pitchFamily="34" charset="0"/>
            </a:endParaRPr>
          </a:p>
          <a:p>
            <a:pPr lvl="1" eaLnBrk="1" hangingPunct="1">
              <a:buFont typeface="Wingdings" pitchFamily="2" charset="2"/>
              <a:buChar char="ü"/>
            </a:pPr>
            <a:r>
              <a:rPr lang="en-US" altLang="en-US" sz="2000">
                <a:ea typeface="Myriad Pro" pitchFamily="34" charset="0"/>
                <a:cs typeface="Arial" pitchFamily="34" charset="0"/>
              </a:rPr>
              <a:t>The hospital’s Joint Health &amp; Safety Committee (JHSC</a:t>
            </a:r>
            <a:endParaRPr lang="en-US" altLang="en-US">
              <a:ea typeface="Myriad Pro"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300" smtClean="0">
                <a:latin typeface="Myriad Pro" pitchFamily="34" charset="0"/>
                <a:ea typeface="Myriad Pro" pitchFamily="34" charset="0"/>
                <a:cs typeface="Myriad Pro" pitchFamily="34" charset="0"/>
              </a:rPr>
              <a:t> </a:t>
            </a:r>
          </a:p>
        </p:txBody>
      </p:sp>
      <p:sp>
        <p:nvSpPr>
          <p:cNvPr id="71683" name="Rectangle 3"/>
          <p:cNvSpPr>
            <a:spLocks noGrp="1"/>
          </p:cNvSpPr>
          <p:nvPr>
            <p:ph type="body" idx="1"/>
          </p:nvPr>
        </p:nvSpPr>
        <p:spPr>
          <a:xfrm>
            <a:off x="444500" y="1279525"/>
            <a:ext cx="5156200" cy="4881563"/>
          </a:xfrm>
        </p:spPr>
        <p:txBody>
          <a:bodyPr/>
          <a:lstStyle/>
          <a:p>
            <a:pPr>
              <a:buFont typeface="Arial" pitchFamily="34" charset="0"/>
              <a:buNone/>
            </a:pPr>
            <a:r>
              <a:rPr lang="en-US" altLang="en-US" sz="1800" smtClean="0">
                <a:latin typeface="Myriad Pro" pitchFamily="34" charset="0"/>
                <a:ea typeface="Myriad Pro" pitchFamily="34" charset="0"/>
                <a:cs typeface="Myriad Pro" pitchFamily="34" charset="0"/>
              </a:rPr>
              <a:t>Preventing the spread of infectious</a:t>
            </a:r>
          </a:p>
          <a:p>
            <a:pPr>
              <a:buFont typeface="Arial" pitchFamily="34" charset="0"/>
              <a:buNone/>
            </a:pPr>
            <a:r>
              <a:rPr lang="en-US" altLang="en-US" sz="1800" smtClean="0">
                <a:latin typeface="Myriad Pro" pitchFamily="34" charset="0"/>
                <a:ea typeface="Myriad Pro" pitchFamily="34" charset="0"/>
                <a:cs typeface="Myriad Pro" pitchFamily="34" charset="0"/>
              </a:rPr>
              <a:t>illness to our patients, our staff, and others</a:t>
            </a:r>
          </a:p>
          <a:p>
            <a:pPr>
              <a:buFont typeface="Arial" pitchFamily="34" charset="0"/>
              <a:buNone/>
            </a:pPr>
            <a:r>
              <a:rPr lang="en-US" altLang="en-US" sz="1800" smtClean="0">
                <a:latin typeface="Myriad Pro" pitchFamily="34" charset="0"/>
                <a:ea typeface="Myriad Pro" pitchFamily="34" charset="0"/>
                <a:cs typeface="Myriad Pro" pitchFamily="34" charset="0"/>
              </a:rPr>
              <a:t>within the hospital is critical. </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Patients are often immunocompromised</a:t>
            </a:r>
          </a:p>
          <a:p>
            <a:pPr>
              <a:buFont typeface="Arial" pitchFamily="34" charset="0"/>
              <a:buNone/>
            </a:pPr>
            <a:r>
              <a:rPr lang="en-US" altLang="en-US" sz="1800" smtClean="0">
                <a:latin typeface="Myriad Pro" pitchFamily="34" charset="0"/>
                <a:ea typeface="Myriad Pro" pitchFamily="34" charset="0"/>
                <a:cs typeface="Myriad Pro" pitchFamily="34" charset="0"/>
              </a:rPr>
              <a:t>which means they may not be able to fight</a:t>
            </a:r>
          </a:p>
          <a:p>
            <a:pPr>
              <a:buFont typeface="Arial" pitchFamily="34" charset="0"/>
              <a:buNone/>
            </a:pPr>
            <a:r>
              <a:rPr lang="en-US" altLang="en-US" sz="1800" smtClean="0">
                <a:latin typeface="Myriad Pro" pitchFamily="34" charset="0"/>
                <a:ea typeface="Myriad Pro" pitchFamily="34" charset="0"/>
                <a:cs typeface="Myriad Pro" pitchFamily="34" charset="0"/>
              </a:rPr>
              <a:t>off an infection as well; acquiring an </a:t>
            </a:r>
          </a:p>
          <a:p>
            <a:pPr>
              <a:buFont typeface="Arial" pitchFamily="34" charset="0"/>
              <a:buNone/>
            </a:pPr>
            <a:r>
              <a:rPr lang="en-US" altLang="en-US" sz="1800" smtClean="0">
                <a:latin typeface="Myriad Pro" pitchFamily="34" charset="0"/>
                <a:ea typeface="Myriad Pro" pitchFamily="34" charset="0"/>
                <a:cs typeface="Myriad Pro" pitchFamily="34" charset="0"/>
              </a:rPr>
              <a:t>infection can impair their health and </a:t>
            </a:r>
          </a:p>
          <a:p>
            <a:pPr>
              <a:buFont typeface="Arial" pitchFamily="34" charset="0"/>
              <a:buNone/>
            </a:pPr>
            <a:r>
              <a:rPr lang="en-US" altLang="en-US" sz="1800" smtClean="0">
                <a:latin typeface="Myriad Pro" pitchFamily="34" charset="0"/>
                <a:ea typeface="Myriad Pro" pitchFamily="34" charset="0"/>
                <a:cs typeface="Myriad Pro" pitchFamily="34" charset="0"/>
              </a:rPr>
              <a:t>recovery, extend their length of stay, and in </a:t>
            </a:r>
          </a:p>
          <a:p>
            <a:pPr>
              <a:buFont typeface="Arial" pitchFamily="34" charset="0"/>
              <a:buNone/>
            </a:pPr>
            <a:r>
              <a:rPr lang="en-US" altLang="en-US" sz="1800" smtClean="0">
                <a:latin typeface="Myriad Pro" pitchFamily="34" charset="0"/>
                <a:ea typeface="Myriad Pro" pitchFamily="34" charset="0"/>
                <a:cs typeface="Myriad Pro" pitchFamily="34" charset="0"/>
              </a:rPr>
              <a:t>some cases, can result in death. </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Getting your annual Influenza (flu) vaccination, </a:t>
            </a:r>
          </a:p>
          <a:p>
            <a:pPr>
              <a:buFont typeface="Arial" pitchFamily="34" charset="0"/>
              <a:buNone/>
            </a:pPr>
            <a:r>
              <a:rPr lang="en-US" altLang="en-US" sz="1800" smtClean="0">
                <a:latin typeface="Myriad Pro" pitchFamily="34" charset="0"/>
                <a:ea typeface="Myriad Pro" pitchFamily="34" charset="0"/>
                <a:cs typeface="Myriad Pro" pitchFamily="34" charset="0"/>
              </a:rPr>
              <a:t>along with diligent hand hygiene are key </a:t>
            </a:r>
          </a:p>
          <a:p>
            <a:pPr>
              <a:buFont typeface="Arial" pitchFamily="34" charset="0"/>
              <a:buNone/>
            </a:pPr>
            <a:r>
              <a:rPr lang="en-US" altLang="en-US" sz="1800" smtClean="0">
                <a:latin typeface="Myriad Pro" pitchFamily="34" charset="0"/>
                <a:ea typeface="Myriad Pro" pitchFamily="34" charset="0"/>
                <a:cs typeface="Myriad Pro" pitchFamily="34" charset="0"/>
              </a:rPr>
              <a:t>strategies for patient and staff safety. </a:t>
            </a:r>
          </a:p>
        </p:txBody>
      </p:sp>
      <p:pic>
        <p:nvPicPr>
          <p:cNvPr id="7168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75" y="1739900"/>
            <a:ext cx="2830513"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9563" y="261938"/>
            <a:ext cx="6143625" cy="738187"/>
          </a:xfrm>
        </p:spPr>
        <p:txBody>
          <a:bodyPr/>
          <a:lstStyle/>
          <a:p>
            <a:r>
              <a:rPr lang="en-US" altLang="en-US" smtClean="0">
                <a:latin typeface="Myriad Pro" pitchFamily="34" charset="0"/>
                <a:ea typeface="Myriad Pro" pitchFamily="34" charset="0"/>
                <a:cs typeface="Myriad Pro" pitchFamily="34" charset="0"/>
              </a:rPr>
              <a:t>Health &amp; Safety Policies </a:t>
            </a:r>
            <a:endParaRPr lang="en-CA" altLang="en-US" smtClean="0">
              <a:latin typeface="Myriad Pro" pitchFamily="34" charset="0"/>
              <a:ea typeface="Myriad Pro" pitchFamily="34" charset="0"/>
              <a:cs typeface="Myriad Pro" pitchFamily="34" charset="0"/>
            </a:endParaRPr>
          </a:p>
        </p:txBody>
      </p:sp>
      <p:sp>
        <p:nvSpPr>
          <p:cNvPr id="16387" name="Content Placeholder 2"/>
          <p:cNvSpPr>
            <a:spLocks noGrp="1"/>
          </p:cNvSpPr>
          <p:nvPr>
            <p:ph idx="1"/>
          </p:nvPr>
        </p:nvSpPr>
        <p:spPr>
          <a:xfrm>
            <a:off x="187325" y="1206500"/>
            <a:ext cx="8651875" cy="4881563"/>
          </a:xfrm>
        </p:spPr>
        <p:txBody>
          <a:bodyPr/>
          <a:lstStyle/>
          <a:p>
            <a:pPr defTabSz="914400" eaLnBrk="1" hangingPunct="1"/>
            <a:r>
              <a:rPr lang="en-US" altLang="en-US" sz="1800" smtClean="0">
                <a:latin typeface="Myriad Pro" pitchFamily="34" charset="0"/>
                <a:ea typeface="Myriad Pro" pitchFamily="34" charset="0"/>
                <a:cs typeface="Myriad Pro" pitchFamily="34" charset="0"/>
              </a:rPr>
              <a:t>All  of KGH’s corporate health &amp; safety policies are located within the hospital’s Administrative Policy Manual on the KGH intranet. The unit/dept where you are placed may have additional policies you may need to be aware of. </a:t>
            </a: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eaLnBrk="1" hangingPunct="1"/>
            <a:r>
              <a:rPr lang="en-CA" altLang="en-US" sz="1800" smtClean="0">
                <a:latin typeface="Myriad Pro" pitchFamily="34" charset="0"/>
                <a:ea typeface="Myriad Pro" pitchFamily="34" charset="0"/>
                <a:cs typeface="Myriad Pro" pitchFamily="34" charset="0"/>
              </a:rPr>
              <a:t>Employers in Ontario are required to have a Health and Safety Policy that is posted in the workplace. At KGH our Health &amp; Safety Policy (#02-098) is posted on the KGH intranet as well on a number of health &amp; safety boards that are throughout the organization.  </a:t>
            </a: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a:r>
              <a:rPr lang="en-GB" altLang="en-US" sz="1800" smtClean="0">
                <a:latin typeface="Myriad Pro" pitchFamily="34" charset="0"/>
                <a:ea typeface="Myriad Pro" pitchFamily="34" charset="0"/>
                <a:cs typeface="Myriad Pro" pitchFamily="34" charset="0"/>
              </a:rPr>
              <a:t>The corporate Health &amp; Safety Policy (#02-098) outlines our commitment to worker safety. </a:t>
            </a:r>
            <a:r>
              <a:rPr lang="en-GB" altLang="en-US" sz="1800" smtClean="0">
                <a:solidFill>
                  <a:schemeClr val="tx2"/>
                </a:solidFill>
                <a:latin typeface="Myriad Pro" pitchFamily="34" charset="0"/>
                <a:ea typeface="Myriad Pro" pitchFamily="34" charset="0"/>
                <a:cs typeface="Myriad Pro" pitchFamily="34" charset="0"/>
              </a:rPr>
              <a:t>“</a:t>
            </a:r>
            <a:r>
              <a:rPr lang="en-GB" altLang="en-US" sz="1800" i="1" smtClean="0">
                <a:solidFill>
                  <a:schemeClr val="tx2"/>
                </a:solidFill>
                <a:latin typeface="Myriad Pro" pitchFamily="34" charset="0"/>
                <a:ea typeface="Myriad Pro" pitchFamily="34" charset="0"/>
                <a:cs typeface="Myriad Pro" pitchFamily="34" charset="0"/>
              </a:rPr>
              <a:t>KGH will take every reasonable precaution for the protection of workers. Health and safety efforts will focus on eliminating and/or reducing known or foreseen threats to human health and the environment through the implementation of hazard control measures. Even in the face of uncertainty, precautionary measures will be taken to ensure the protection of our staff.”  </a:t>
            </a:r>
          </a:p>
          <a:p>
            <a:pPr defTabSz="914400"/>
            <a:endParaRPr lang="en-GB" altLang="en-US" sz="1800" i="1" smtClean="0">
              <a:solidFill>
                <a:schemeClr val="tx2"/>
              </a:solidFill>
              <a:latin typeface="Myriad Pro" pitchFamily="34" charset="0"/>
              <a:ea typeface="Myriad Pro" pitchFamily="34" charset="0"/>
              <a:cs typeface="Myriad Pro" pitchFamily="34" charset="0"/>
            </a:endParaRPr>
          </a:p>
          <a:p>
            <a:pPr defTabSz="914400"/>
            <a:endParaRPr lang="en-GB" altLang="en-US" sz="1800" i="1" smtClean="0">
              <a:solidFill>
                <a:schemeClr val="tx2"/>
              </a:solidFill>
              <a:latin typeface="Myriad Pro" pitchFamily="34" charset="0"/>
              <a:ea typeface="Myriad Pro" pitchFamily="34" charset="0"/>
              <a:cs typeface="Myriad Pro" pitchFamily="34" charset="0"/>
            </a:endParaRP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eaLnBrk="1" hangingPunct="1"/>
            <a:endParaRPr lang="en-US" altLang="en-US" sz="1800" smtClean="0">
              <a:latin typeface="Myriad Pro" pitchFamily="34" charset="0"/>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158750" y="1306513"/>
            <a:ext cx="8112125"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lvl="1" eaLnBrk="1" hangingPunct="1">
              <a:spcBef>
                <a:spcPct val="30000"/>
              </a:spcBef>
              <a:buClr>
                <a:schemeClr val="tx1"/>
              </a:buClr>
              <a:buSzPct val="125000"/>
              <a:buFontTx/>
              <a:buChar char="•"/>
            </a:pPr>
            <a:r>
              <a:rPr lang="en-US" altLang="en-US" sz="1600">
                <a:latin typeface="Myriad Pro" pitchFamily="34" charset="0"/>
                <a:ea typeface="Myriad Pro" pitchFamily="34" charset="0"/>
                <a:cs typeface="Myriad Pro" pitchFamily="34" charset="0"/>
              </a:rPr>
              <a:t>Alcohol-based hand sanitizer can be used  for routine hand washing where your hands are </a:t>
            </a:r>
            <a:r>
              <a:rPr lang="en-US" altLang="en-US" sz="1600" i="1" u="sng">
                <a:latin typeface="Myriad Pro" pitchFamily="34" charset="0"/>
                <a:ea typeface="Myriad Pro" pitchFamily="34" charset="0"/>
                <a:cs typeface="Myriad Pro" pitchFamily="34" charset="0"/>
              </a:rPr>
              <a:t>not</a:t>
            </a:r>
            <a:r>
              <a:rPr lang="en-US" altLang="en-US" sz="1600">
                <a:latin typeface="Myriad Pro" pitchFamily="34" charset="0"/>
                <a:ea typeface="Myriad Pro" pitchFamily="34" charset="0"/>
                <a:cs typeface="Myriad Pro" pitchFamily="34" charset="0"/>
              </a:rPr>
              <a:t> visibly soiled or contaminated with blood or body fluids;</a:t>
            </a:r>
          </a:p>
          <a:p>
            <a:pPr lvl="1" eaLnBrk="1" hangingPunct="1">
              <a:spcBef>
                <a:spcPct val="30000"/>
              </a:spcBef>
              <a:buClr>
                <a:schemeClr val="tx1"/>
              </a:buClr>
              <a:buSzPct val="125000"/>
              <a:buFontTx/>
              <a:buChar char="•"/>
            </a:pPr>
            <a:r>
              <a:rPr lang="en-US" altLang="en-US" sz="1600">
                <a:latin typeface="Myriad Pro" pitchFamily="34" charset="0"/>
                <a:ea typeface="Myriad Pro" pitchFamily="34" charset="0"/>
                <a:cs typeface="Myriad Pro" pitchFamily="34" charset="0"/>
              </a:rPr>
              <a:t>If hands are visibly soiled, use soap and warm water </a:t>
            </a:r>
          </a:p>
          <a:p>
            <a:pPr lvl="1" eaLnBrk="1" hangingPunct="1">
              <a:spcBef>
                <a:spcPct val="30000"/>
              </a:spcBef>
              <a:buClr>
                <a:schemeClr val="tx1"/>
              </a:buClr>
              <a:buSzPct val="125000"/>
              <a:buFontTx/>
              <a:buChar char="•"/>
            </a:pPr>
            <a:r>
              <a:rPr kumimoji="1" lang="en-US" altLang="en-US" sz="1600">
                <a:latin typeface="Myriad Pro" pitchFamily="34" charset="0"/>
                <a:ea typeface="Myriad Pro" pitchFamily="34" charset="0"/>
                <a:cs typeface="Myriad Pro" pitchFamily="34" charset="0"/>
              </a:rPr>
              <a:t>Studies demonstrate that hand hygiene removes disease causing microorganisms and prevents transmission and is the single most important step you can take in preventing infection in your patients. </a:t>
            </a:r>
          </a:p>
          <a:p>
            <a:pPr lvl="1" eaLnBrk="1" hangingPunct="1">
              <a:spcBef>
                <a:spcPct val="30000"/>
              </a:spcBef>
              <a:buClr>
                <a:schemeClr val="tx1"/>
              </a:buClr>
              <a:buSzPct val="125000"/>
              <a:buFontTx/>
              <a:buChar char="•"/>
            </a:pPr>
            <a:r>
              <a:rPr kumimoji="1" lang="en-US" altLang="en-US" sz="1600" b="1">
                <a:latin typeface="Myriad Pro" pitchFamily="34" charset="0"/>
                <a:ea typeface="Myriad Pro" pitchFamily="34" charset="0"/>
                <a:cs typeface="Myriad Pro" pitchFamily="34" charset="0"/>
              </a:rPr>
              <a:t>You MUST </a:t>
            </a:r>
            <a:r>
              <a:rPr kumimoji="1" lang="en-US" altLang="en-US" sz="1600">
                <a:latin typeface="Myriad Pro" pitchFamily="34" charset="0"/>
                <a:ea typeface="Myriad Pro" pitchFamily="34" charset="0"/>
                <a:cs typeface="Myriad Pro" pitchFamily="34" charset="0"/>
              </a:rPr>
              <a:t>wash your hands at the following 4 moments: </a:t>
            </a:r>
            <a:endParaRPr lang="en-US" altLang="en-US" sz="1600">
              <a:latin typeface="Myriad Pro" pitchFamily="34" charset="0"/>
              <a:ea typeface="Myriad Pro" pitchFamily="34" charset="0"/>
              <a:cs typeface="Myriad Pro" pitchFamily="34" charset="0"/>
            </a:endParaRPr>
          </a:p>
        </p:txBody>
      </p:sp>
      <p:sp>
        <p:nvSpPr>
          <p:cNvPr id="72707" name="Text Box 5"/>
          <p:cNvSpPr txBox="1">
            <a:spLocks noChangeArrowheads="1"/>
          </p:cNvSpPr>
          <p:nvPr/>
        </p:nvSpPr>
        <p:spPr bwMode="auto">
          <a:xfrm>
            <a:off x="287338" y="333375"/>
            <a:ext cx="5018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r>
              <a:rPr lang="en-US" altLang="en-US" sz="2800">
                <a:solidFill>
                  <a:schemeClr val="accent2"/>
                </a:solidFill>
                <a:latin typeface="Tahoma" pitchFamily="34" charset="0"/>
                <a:ea typeface="Myriad Pro" pitchFamily="34" charset="0"/>
                <a:cs typeface="Myriad Pro" pitchFamily="34" charset="0"/>
              </a:rPr>
              <a:t> </a:t>
            </a:r>
            <a:r>
              <a:rPr lang="en-US" altLang="en-US" sz="2800">
                <a:solidFill>
                  <a:schemeClr val="bg1"/>
                </a:solidFill>
                <a:latin typeface="Myriad Pro" pitchFamily="34" charset="0"/>
                <a:ea typeface="Myriad Pro" pitchFamily="34" charset="0"/>
                <a:cs typeface="Myriad Pro" pitchFamily="34" charset="0"/>
              </a:rPr>
              <a:t>Hand Hygiene Requirements </a:t>
            </a:r>
          </a:p>
        </p:txBody>
      </p:sp>
      <p:sp>
        <p:nvSpPr>
          <p:cNvPr id="72708" name="AutoShape 7" descr="Image result for 4 moments of hand hygiene"/>
          <p:cNvSpPr>
            <a:spLocks noChangeAspect="1" noChangeArrowheads="1"/>
          </p:cNvSpPr>
          <p:nvPr/>
        </p:nvSpPr>
        <p:spPr bwMode="auto">
          <a:xfrm>
            <a:off x="1349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eaLnBrk="1" hangingPunct="1"/>
            <a:endParaRPr lang="en-CA" altLang="en-US">
              <a:ea typeface="Myriad Pro" pitchFamily="34" charset="0"/>
              <a:cs typeface="Myriad Pro" pitchFamily="34" charset="0"/>
            </a:endParaRPr>
          </a:p>
        </p:txBody>
      </p:sp>
      <p:pic>
        <p:nvPicPr>
          <p:cNvPr id="72709" name="Picture 9"/>
          <p:cNvPicPr>
            <a:picLocks noChangeAspect="1" noChangeArrowheads="1"/>
          </p:cNvPicPr>
          <p:nvPr/>
        </p:nvPicPr>
        <p:blipFill>
          <a:blip r:embed="rId2">
            <a:extLst>
              <a:ext uri="{28A0092B-C50C-407E-A947-70E740481C1C}">
                <a14:useLocalDpi xmlns:a14="http://schemas.microsoft.com/office/drawing/2010/main" val="0"/>
              </a:ext>
            </a:extLst>
          </a:blip>
          <a:srcRect t="3810" b="3937"/>
          <a:stretch>
            <a:fillRect/>
          </a:stretch>
        </p:blipFill>
        <p:spPr bwMode="auto">
          <a:xfrm>
            <a:off x="730250" y="3343275"/>
            <a:ext cx="7581900" cy="273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p:cNvSpPr>
          <p:nvPr>
            <p:ph type="body" idx="1"/>
          </p:nvPr>
        </p:nvSpPr>
        <p:spPr>
          <a:xfrm>
            <a:off x="169863" y="1360488"/>
            <a:ext cx="8640762" cy="3870325"/>
          </a:xfrm>
        </p:spPr>
        <p:txBody>
          <a:bodyPr/>
          <a:lstStyle/>
          <a:p>
            <a:pPr>
              <a:buFont typeface="Arial" pitchFamily="34" charset="0"/>
              <a:buNone/>
            </a:pPr>
            <a:r>
              <a:rPr lang="en-US" altLang="en-US" sz="2000" smtClean="0">
                <a:latin typeface="Myriad Pro" pitchFamily="34" charset="0"/>
                <a:ea typeface="Myriad Pro" pitchFamily="34" charset="0"/>
                <a:cs typeface="Myriad Pro" pitchFamily="34" charset="0"/>
              </a:rPr>
              <a:t>	</a:t>
            </a:r>
            <a:r>
              <a:rPr lang="en-US" altLang="en-US" sz="1800" smtClean="0">
                <a:latin typeface="Myriad Pro" pitchFamily="34" charset="0"/>
                <a:ea typeface="Myriad Pro" pitchFamily="34" charset="0"/>
                <a:cs typeface="Myriad Pro" pitchFamily="34" charset="0"/>
              </a:rPr>
              <a:t>For students carrying on activities in a healthcare environment, the </a:t>
            </a:r>
            <a:r>
              <a:rPr lang="en-US" altLang="en-US" sz="1800" b="1" i="1" smtClean="0">
                <a:latin typeface="Myriad Pro" pitchFamily="34" charset="0"/>
                <a:ea typeface="Myriad Pro" pitchFamily="34" charset="0"/>
                <a:cs typeface="Myriad Pro" pitchFamily="34" charset="0"/>
              </a:rPr>
              <a:t>Public Hospitals Act</a:t>
            </a:r>
            <a:r>
              <a:rPr lang="en-US" altLang="en-US" sz="1800" smtClean="0">
                <a:latin typeface="Myriad Pro" pitchFamily="34" charset="0"/>
                <a:ea typeface="Myriad Pro" pitchFamily="34" charset="0"/>
                <a:cs typeface="Myriad Pro" pitchFamily="34" charset="0"/>
              </a:rPr>
              <a:t> requires that the Communicable Disease Surveillance Protocols developed by the OMA/OHA be followed. These protocols outline the immunity requirements for all those working in a hospital and are intended to prevent the spread of infection between patients and staff in hospitals.  	</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	There are protocols for </a:t>
            </a:r>
            <a:r>
              <a:rPr lang="en-US" altLang="en-US" sz="1800" i="1" smtClean="0">
                <a:latin typeface="Myriad Pro" pitchFamily="34" charset="0"/>
                <a:ea typeface="Myriad Pro" pitchFamily="34" charset="0"/>
                <a:cs typeface="Myriad Pro" pitchFamily="34" charset="0"/>
              </a:rPr>
              <a:t>Measles, Mumps, Rubella, Varicella (chicken pox), Pertussis (whooping cough), Meningococcal Disease, Scabies, Tuberculosis (TB), and Influenza to name a few.</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	In order to undertake a placement at KGH, all students must meet the immunity requirements and your school must validate that you have met the requirements </a:t>
            </a:r>
            <a:r>
              <a:rPr lang="en-US" altLang="en-US" sz="1800" u="sng" smtClean="0">
                <a:latin typeface="Myriad Pro" pitchFamily="34" charset="0"/>
                <a:ea typeface="Myriad Pro" pitchFamily="34" charset="0"/>
                <a:cs typeface="Myriad Pro" pitchFamily="34" charset="0"/>
              </a:rPr>
              <a:t>prior to </a:t>
            </a:r>
            <a:r>
              <a:rPr lang="en-US" altLang="en-US" sz="1800" smtClean="0">
                <a:latin typeface="Myriad Pro" pitchFamily="34" charset="0"/>
                <a:ea typeface="Myriad Pro" pitchFamily="34" charset="0"/>
                <a:cs typeface="Myriad Pro" pitchFamily="34" charset="0"/>
              </a:rPr>
              <a:t>starting your placement at KGH.  </a:t>
            </a:r>
          </a:p>
          <a:p>
            <a:pPr>
              <a:buFont typeface="Arial" pitchFamily="34" charset="0"/>
              <a:buNone/>
            </a:pPr>
            <a:r>
              <a:rPr lang="en-US" altLang="en-US" sz="1800" smtClean="0">
                <a:latin typeface="Myriad Pro" pitchFamily="34" charset="0"/>
                <a:ea typeface="Myriad Pro" pitchFamily="34" charset="0"/>
                <a:cs typeface="Myriad Pro" pitchFamily="34" charset="0"/>
              </a:rPr>
              <a:t>  </a:t>
            </a:r>
          </a:p>
          <a:p>
            <a:pPr>
              <a:buFont typeface="Arial" pitchFamily="34" charset="0"/>
              <a:buNone/>
            </a:pPr>
            <a:endParaRPr lang="en-US" altLang="en-US" sz="1800" smtClean="0">
              <a:latin typeface="Myriad Pro" pitchFamily="34" charset="0"/>
              <a:ea typeface="Myriad Pro" pitchFamily="34" charset="0"/>
              <a:cs typeface="Myriad Pro" pitchFamily="34" charset="0"/>
            </a:endParaRPr>
          </a:p>
          <a:p>
            <a:pPr>
              <a:buFont typeface="Arial" pitchFamily="34" charset="0"/>
              <a:buNone/>
            </a:pPr>
            <a:r>
              <a:rPr lang="en-US" altLang="en-US" sz="1800" smtClean="0">
                <a:latin typeface="Myriad Pro" pitchFamily="34" charset="0"/>
                <a:ea typeface="Myriad Pro" pitchFamily="34" charset="0"/>
                <a:cs typeface="Myriad Pro" pitchFamily="34" charset="0"/>
              </a:rPr>
              <a:t>   </a:t>
            </a:r>
          </a:p>
        </p:txBody>
      </p:sp>
      <p:sp>
        <p:nvSpPr>
          <p:cNvPr id="73731" name="Rectangle 5"/>
          <p:cNvSpPr>
            <a:spLocks noChangeArrowheads="1"/>
          </p:cNvSpPr>
          <p:nvPr/>
        </p:nvSpPr>
        <p:spPr bwMode="auto">
          <a:xfrm>
            <a:off x="169863" y="5522913"/>
            <a:ext cx="8772525" cy="116998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eaLnBrk="1" hangingPunct="1"/>
            <a:r>
              <a:rPr lang="en-US" altLang="en-US" sz="1400">
                <a:solidFill>
                  <a:schemeClr val="bg1"/>
                </a:solidFill>
                <a:ea typeface="Myriad Pro" pitchFamily="34" charset="0"/>
                <a:cs typeface="Myriad Pro" pitchFamily="34" charset="0"/>
              </a:rPr>
              <a:t>To learn more about what proof of immunity is required </a:t>
            </a:r>
          </a:p>
          <a:p>
            <a:pPr algn="ctr" defTabSz="914400" eaLnBrk="1" hangingPunct="1"/>
            <a:r>
              <a:rPr lang="en-US" altLang="en-US" sz="1400">
                <a:solidFill>
                  <a:schemeClr val="bg1"/>
                </a:solidFill>
                <a:ea typeface="Myriad Pro" pitchFamily="34" charset="0"/>
                <a:cs typeface="Myriad Pro" pitchFamily="34" charset="0"/>
              </a:rPr>
              <a:t>for KGH Affiliates working in the hospital, </a:t>
            </a:r>
          </a:p>
          <a:p>
            <a:pPr algn="ctr" defTabSz="914400" eaLnBrk="1" hangingPunct="1"/>
            <a:r>
              <a:rPr lang="en-US" altLang="en-US" sz="1400">
                <a:solidFill>
                  <a:schemeClr val="bg1"/>
                </a:solidFill>
                <a:ea typeface="Myriad Pro" pitchFamily="34" charset="0"/>
                <a:cs typeface="Myriad Pro" pitchFamily="34" charset="0"/>
              </a:rPr>
              <a:t>visit the OHA website </a:t>
            </a:r>
            <a:r>
              <a:rPr lang="en-US" altLang="en-US" sz="1400">
                <a:solidFill>
                  <a:schemeClr val="bg1"/>
                </a:solidFill>
                <a:ea typeface="Myriad Pro" pitchFamily="34" charset="0"/>
                <a:cs typeface="Myriad Pro" pitchFamily="34" charset="0"/>
                <a:hlinkClick r:id="rId2"/>
              </a:rPr>
              <a:t>http://www.oha.com/SERVICES/HEALTHSAFETY/Pages/CommunicableDiseasesSurveillanceProtocols.aspx</a:t>
            </a:r>
            <a:endParaRPr lang="en-US" altLang="en-US" sz="1400">
              <a:solidFill>
                <a:schemeClr val="bg1"/>
              </a:solidFill>
              <a:ea typeface="Myriad Pro" pitchFamily="34" charset="0"/>
              <a:cs typeface="Myriad Pro" pitchFamily="34" charset="0"/>
            </a:endParaRPr>
          </a:p>
          <a:p>
            <a:pPr defTabSz="914400" eaLnBrk="1" hangingPunct="1"/>
            <a:endParaRPr lang="en-US" altLang="en-US" sz="1400">
              <a:solidFill>
                <a:schemeClr val="bg1"/>
              </a:solidFill>
              <a:latin typeface="Myriad Pro" pitchFamily="34" charset="0"/>
              <a:ea typeface="Myriad Pro" pitchFamily="34" charset="0"/>
              <a:cs typeface="Myriad Pro" pitchFamily="34" charset="0"/>
            </a:endParaRPr>
          </a:p>
        </p:txBody>
      </p:sp>
      <p:sp>
        <p:nvSpPr>
          <p:cNvPr id="73732" name="Rectangle 2"/>
          <p:cNvSpPr>
            <a:spLocks noGrp="1"/>
          </p:cNvSpPr>
          <p:nvPr>
            <p:ph type="title"/>
          </p:nvPr>
        </p:nvSpPr>
        <p:spPr>
          <a:xfrm>
            <a:off x="309563" y="261938"/>
            <a:ext cx="6143625" cy="738187"/>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300" smtClean="0">
                <a:latin typeface="Myriad Pro" pitchFamily="34" charset="0"/>
                <a:ea typeface="Myriad Pro" pitchFamily="34" charset="0"/>
                <a:cs typeface="Myriad Pro" pitchFamily="34" charset="0"/>
              </a:rPr>
              <a: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000" smtClean="0">
                <a:latin typeface="Myriad Pro" pitchFamily="34" charset="0"/>
                <a:ea typeface="Myriad Pro" pitchFamily="34" charset="0"/>
                <a:cs typeface="Myriad Pro" pitchFamily="34" charset="0"/>
              </a:rPr>
              <a:t> </a:t>
            </a:r>
          </a:p>
        </p:txBody>
      </p:sp>
      <p:sp>
        <p:nvSpPr>
          <p:cNvPr id="39939" name="Rectangle 3"/>
          <p:cNvSpPr>
            <a:spLocks noGrp="1"/>
          </p:cNvSpPr>
          <p:nvPr>
            <p:ph type="body" idx="1"/>
          </p:nvPr>
        </p:nvSpPr>
        <p:spPr>
          <a:xfrm>
            <a:off x="207963" y="1917700"/>
            <a:ext cx="8834437" cy="3379788"/>
          </a:xfrm>
        </p:spPr>
        <p:txBody>
          <a:bodyPr/>
          <a:lstStyle/>
          <a:p>
            <a:pPr marL="609600" indent="-609600">
              <a:lnSpc>
                <a:spcPct val="80000"/>
              </a:lnSpc>
              <a:buFont typeface="Arial" pitchFamily="34" charset="0"/>
              <a:buNone/>
              <a:defRPr/>
            </a:pPr>
            <a:endParaRPr lang="en-US" altLang="en-US" sz="2000" b="1" dirty="0" smtClean="0"/>
          </a:p>
          <a:p>
            <a:pPr marL="609600" indent="-609600">
              <a:lnSpc>
                <a:spcPct val="80000"/>
              </a:lnSpc>
              <a:buFont typeface="Arial" pitchFamily="34" charset="0"/>
              <a:buNone/>
              <a:defRPr/>
            </a:pPr>
            <a:r>
              <a:rPr lang="en-US" altLang="en-US" sz="2000" b="1" dirty="0" smtClean="0">
                <a:solidFill>
                  <a:schemeClr val="folHlink"/>
                </a:solidFill>
              </a:rPr>
              <a:t>1)</a:t>
            </a:r>
            <a:r>
              <a:rPr lang="en-US" altLang="en-US" sz="2000" b="1" u="sng" dirty="0" smtClean="0">
                <a:solidFill>
                  <a:schemeClr val="folHlink"/>
                </a:solidFill>
              </a:rPr>
              <a:t> Influenza-like Illness (ILI)</a:t>
            </a:r>
            <a:r>
              <a:rPr lang="en-US" altLang="en-US" sz="2000" u="sng" dirty="0" smtClean="0"/>
              <a:t> or </a:t>
            </a:r>
            <a:r>
              <a:rPr lang="en-US" altLang="en-US" sz="2000" b="1" u="sng" dirty="0" smtClean="0">
                <a:solidFill>
                  <a:schemeClr val="folHlink"/>
                </a:solidFill>
              </a:rPr>
              <a:t>Acute Respiratory Illness (ARI)</a:t>
            </a:r>
            <a:r>
              <a:rPr lang="en-US" altLang="en-US" sz="2000" b="1" dirty="0" smtClean="0"/>
              <a:t> with a</a:t>
            </a:r>
            <a:r>
              <a:rPr lang="en-US" altLang="en-US" sz="2000" dirty="0" smtClean="0"/>
              <a:t> </a:t>
            </a:r>
          </a:p>
          <a:p>
            <a:pPr marL="609600" indent="-609600">
              <a:lnSpc>
                <a:spcPct val="80000"/>
              </a:lnSpc>
              <a:buFont typeface="Arial" pitchFamily="34" charset="0"/>
              <a:buNone/>
              <a:defRPr/>
            </a:pPr>
            <a:r>
              <a:rPr lang="en-US" altLang="en-US" sz="2000" b="1" dirty="0" smtClean="0"/>
              <a:t>fever greater than 38ºC and at least 3 of the following symptoms: </a:t>
            </a:r>
          </a:p>
          <a:p>
            <a:pPr marL="609600" indent="-609600">
              <a:lnSpc>
                <a:spcPct val="80000"/>
              </a:lnSpc>
              <a:buFont typeface="Wingdings" pitchFamily="2" charset="2"/>
              <a:buChar char="q"/>
              <a:defRPr/>
            </a:pPr>
            <a:endParaRPr lang="en-US" altLang="en-US" sz="2000" dirty="0" smtClean="0"/>
          </a:p>
          <a:p>
            <a:pPr marL="1009650" lvl="1" indent="-609600">
              <a:lnSpc>
                <a:spcPct val="80000"/>
              </a:lnSpc>
              <a:buFont typeface="Wingdings" pitchFamily="2" charset="2"/>
              <a:buChar char="q"/>
              <a:defRPr/>
            </a:pPr>
            <a:r>
              <a:rPr lang="en-US" altLang="en-US" sz="2000" dirty="0" smtClean="0"/>
              <a:t>cough (new or worse).</a:t>
            </a:r>
          </a:p>
          <a:p>
            <a:pPr marL="1009650" lvl="1" indent="-609600">
              <a:lnSpc>
                <a:spcPct val="80000"/>
              </a:lnSpc>
              <a:buFont typeface="Wingdings" pitchFamily="2" charset="2"/>
              <a:buChar char="q"/>
              <a:defRPr/>
            </a:pPr>
            <a:r>
              <a:rPr lang="en-US" altLang="en-US" sz="2000" dirty="0" smtClean="0"/>
              <a:t>shortness of breath </a:t>
            </a:r>
          </a:p>
          <a:p>
            <a:pPr marL="1009650" lvl="1" indent="-609600">
              <a:lnSpc>
                <a:spcPct val="80000"/>
              </a:lnSpc>
              <a:buFont typeface="Wingdings" pitchFamily="2" charset="2"/>
              <a:buChar char="q"/>
              <a:defRPr/>
            </a:pPr>
            <a:r>
              <a:rPr lang="en-US" altLang="en-US" sz="2000" dirty="0" smtClean="0"/>
              <a:t>chills or shakes</a:t>
            </a:r>
          </a:p>
          <a:p>
            <a:pPr marL="1009650" lvl="1" indent="-609600">
              <a:lnSpc>
                <a:spcPct val="80000"/>
              </a:lnSpc>
              <a:buFont typeface="Wingdings" pitchFamily="2" charset="2"/>
              <a:buChar char="q"/>
              <a:defRPr/>
            </a:pPr>
            <a:r>
              <a:rPr lang="en-US" altLang="en-US" sz="2000" dirty="0" smtClean="0"/>
              <a:t>headache or eye pain</a:t>
            </a:r>
          </a:p>
          <a:p>
            <a:pPr marL="1009650" lvl="1" indent="-609600">
              <a:lnSpc>
                <a:spcPct val="80000"/>
              </a:lnSpc>
              <a:buFont typeface="Wingdings" pitchFamily="2" charset="2"/>
              <a:buChar char="q"/>
              <a:defRPr/>
            </a:pPr>
            <a:r>
              <a:rPr lang="en-US" altLang="en-US" sz="2000" dirty="0" err="1" smtClean="0"/>
              <a:t>myalgias</a:t>
            </a:r>
            <a:r>
              <a:rPr lang="en-US" altLang="en-US" sz="2000" dirty="0" smtClean="0"/>
              <a:t> (body aches)</a:t>
            </a:r>
          </a:p>
          <a:p>
            <a:pPr marL="1009650" lvl="1" indent="-609600">
              <a:lnSpc>
                <a:spcPct val="80000"/>
              </a:lnSpc>
              <a:buFont typeface="Wingdings" pitchFamily="2" charset="2"/>
              <a:buChar char="q"/>
              <a:defRPr/>
            </a:pPr>
            <a:r>
              <a:rPr lang="en-US" altLang="en-US" sz="2000" dirty="0" smtClean="0"/>
              <a:t>malaise (severe fatigue)</a:t>
            </a:r>
          </a:p>
          <a:p>
            <a:pPr marL="1009650" lvl="1" indent="-609600">
              <a:lnSpc>
                <a:spcPct val="80000"/>
              </a:lnSpc>
              <a:buFont typeface="Wingdings" pitchFamily="2" charset="2"/>
              <a:buChar char="q"/>
              <a:defRPr/>
            </a:pPr>
            <a:r>
              <a:rPr lang="en-US" altLang="en-US" sz="2000" dirty="0" smtClean="0"/>
              <a:t>sore throat</a:t>
            </a:r>
          </a:p>
          <a:p>
            <a:pPr marL="609600" indent="-609600">
              <a:lnSpc>
                <a:spcPct val="80000"/>
              </a:lnSpc>
              <a:buFont typeface="Wingdings" pitchFamily="2" charset="2"/>
              <a:buChar char="q"/>
              <a:defRPr/>
            </a:pPr>
            <a:endParaRPr lang="en-US" altLang="en-US" sz="2000" dirty="0" smtClean="0"/>
          </a:p>
          <a:p>
            <a:pPr marL="990600" lvl="1" indent="-533400">
              <a:lnSpc>
                <a:spcPct val="80000"/>
              </a:lnSpc>
              <a:buFont typeface="Arial" pitchFamily="34" charset="0"/>
              <a:buNone/>
              <a:defRPr/>
            </a:pPr>
            <a:endParaRPr lang="en-US" altLang="en-US" sz="2000" dirty="0" smtClean="0"/>
          </a:p>
        </p:txBody>
      </p:sp>
      <p:sp>
        <p:nvSpPr>
          <p:cNvPr id="74756" name="Text Box 4"/>
          <p:cNvSpPr txBox="1">
            <a:spLocks noChangeArrowheads="1"/>
          </p:cNvSpPr>
          <p:nvPr/>
        </p:nvSpPr>
        <p:spPr bwMode="auto">
          <a:xfrm>
            <a:off x="207963" y="1435100"/>
            <a:ext cx="8728075" cy="482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a:lnSpc>
                <a:spcPct val="80000"/>
              </a:lnSpc>
              <a:spcBef>
                <a:spcPct val="20000"/>
              </a:spcBef>
              <a:buFont typeface="Arial" pitchFamily="34" charset="0"/>
              <a:buNone/>
            </a:pPr>
            <a:r>
              <a:rPr lang="en-US" altLang="en-US" sz="1600" b="1">
                <a:solidFill>
                  <a:schemeClr val="bg1"/>
                </a:solidFill>
                <a:ea typeface="Myriad Pro" pitchFamily="34" charset="0"/>
                <a:cs typeface="Myriad Pro" pitchFamily="34" charset="0"/>
              </a:rPr>
              <a:t>To prevent the spread of infectious illness within the hospital, you should avoid coming to the hospital if you have an infectious (communicable) illness. This includes: </a:t>
            </a:r>
          </a:p>
        </p:txBody>
      </p:sp>
      <p:sp>
        <p:nvSpPr>
          <p:cNvPr id="74757" name="Rectangle 8"/>
          <p:cNvSpPr>
            <a:spLocks noChangeArrowheads="1"/>
          </p:cNvSpPr>
          <p:nvPr/>
        </p:nvSpPr>
        <p:spPr bwMode="auto">
          <a:xfrm>
            <a:off x="207963" y="5992813"/>
            <a:ext cx="8728075" cy="58578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Do not return to work until you have been fever-free for 48 hours.</a:t>
            </a:r>
          </a:p>
          <a:p>
            <a:pPr algn="ctr" defTabSz="914400">
              <a:lnSpc>
                <a:spcPct val="80000"/>
              </a:lnSpc>
              <a:spcBef>
                <a:spcPct val="20000"/>
              </a:spcBef>
              <a:buFont typeface="Wingdings" pitchFamily="2" charset="2"/>
              <a:buNone/>
            </a:pPr>
            <a:r>
              <a:rPr lang="en-US" altLang="en-US" sz="1800">
                <a:solidFill>
                  <a:schemeClr val="bg2"/>
                </a:solidFill>
                <a:ea typeface="Myriad Pro" pitchFamily="34" charset="0"/>
                <a:cs typeface="Myriad Pro" pitchFamily="34" charset="0"/>
              </a:rPr>
              <a:t>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000" smtClean="0">
                <a:latin typeface="Myriad Pro" pitchFamily="34" charset="0"/>
                <a:ea typeface="Myriad Pro" pitchFamily="34" charset="0"/>
                <a:cs typeface="Myriad Pro" pitchFamily="34" charset="0"/>
              </a:rPr>
              <a:t> </a:t>
            </a:r>
          </a:p>
        </p:txBody>
      </p:sp>
      <p:sp>
        <p:nvSpPr>
          <p:cNvPr id="75779" name="Rectangle 3"/>
          <p:cNvSpPr>
            <a:spLocks noGrp="1"/>
          </p:cNvSpPr>
          <p:nvPr>
            <p:ph type="body" idx="1"/>
          </p:nvPr>
        </p:nvSpPr>
        <p:spPr>
          <a:xfrm>
            <a:off x="207963" y="2216150"/>
            <a:ext cx="8834437" cy="4335463"/>
          </a:xfrm>
        </p:spPr>
        <p:txBody>
          <a:bodyPr/>
          <a:lstStyle/>
          <a:p>
            <a:pPr marL="609600" indent="-609600">
              <a:lnSpc>
                <a:spcPct val="80000"/>
              </a:lnSpc>
              <a:buFont typeface="Arial" pitchFamily="34" charset="0"/>
              <a:buNone/>
            </a:pPr>
            <a:endParaRPr lang="en-US" altLang="en-US" sz="2000" b="1" u="sng"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r>
              <a:rPr lang="en-US" altLang="en-US" sz="2000" b="1" smtClean="0">
                <a:solidFill>
                  <a:schemeClr val="folHlink"/>
                </a:solidFill>
                <a:latin typeface="Myriad Pro" pitchFamily="34" charset="0"/>
                <a:ea typeface="Myriad Pro" pitchFamily="34" charset="0"/>
                <a:cs typeface="Myriad Pro" pitchFamily="34" charset="0"/>
              </a:rPr>
              <a:t>2) </a:t>
            </a:r>
            <a:r>
              <a:rPr lang="en-US" altLang="en-US" sz="2000" b="1" u="sng" smtClean="0">
                <a:solidFill>
                  <a:schemeClr val="folHlink"/>
                </a:solidFill>
                <a:latin typeface="Myriad Pro" pitchFamily="34" charset="0"/>
                <a:ea typeface="Myriad Pro" pitchFamily="34" charset="0"/>
                <a:cs typeface="Myriad Pro" pitchFamily="34" charset="0"/>
              </a:rPr>
              <a:t>Gastroenteritis</a:t>
            </a:r>
            <a:r>
              <a:rPr lang="en-US" altLang="en-US" sz="2000" b="1" smtClean="0">
                <a:solidFill>
                  <a:schemeClr val="folHlink"/>
                </a:solidFill>
                <a:latin typeface="Myriad Pro" pitchFamily="34" charset="0"/>
                <a:ea typeface="Myriad Pro" pitchFamily="34" charset="0"/>
                <a:cs typeface="Myriad Pro" pitchFamily="34" charset="0"/>
              </a:rPr>
              <a:t> </a:t>
            </a:r>
            <a:r>
              <a:rPr lang="en-US" altLang="en-US" sz="2000" b="1" smtClean="0">
                <a:latin typeface="Myriad Pro" pitchFamily="34" charset="0"/>
                <a:ea typeface="Myriad Pro" pitchFamily="34" charset="0"/>
                <a:cs typeface="Myriad Pro" pitchFamily="34" charset="0"/>
              </a:rPr>
              <a:t>with at least 2 of the following symptoms</a:t>
            </a:r>
            <a:r>
              <a:rPr lang="en-US" altLang="en-US" sz="2000" b="1" smtClean="0">
                <a:solidFill>
                  <a:schemeClr val="folHlink"/>
                </a:solidFill>
                <a:latin typeface="Myriad Pro" pitchFamily="34" charset="0"/>
                <a:ea typeface="Myriad Pro" pitchFamily="34" charset="0"/>
                <a:cs typeface="Myriad Pro" pitchFamily="34" charset="0"/>
              </a:rPr>
              <a:t>: </a:t>
            </a:r>
          </a:p>
          <a:p>
            <a:pPr marL="609600" indent="-609600">
              <a:lnSpc>
                <a:spcPct val="80000"/>
              </a:lnSpc>
              <a:buFont typeface="Arial" pitchFamily="34" charset="0"/>
              <a:buNone/>
            </a:pPr>
            <a:endParaRPr lang="en-US" altLang="en-US" sz="2000" b="1" smtClean="0">
              <a:solidFill>
                <a:schemeClr val="folHlink"/>
              </a:solidFill>
              <a:latin typeface="Myriad Pro" pitchFamily="34" charset="0"/>
              <a:ea typeface="Myriad Pro" pitchFamily="34" charset="0"/>
              <a:cs typeface="Myriad Pro" pitchFamily="34" charset="0"/>
            </a:endParaRP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vomiting </a:t>
            </a: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nausea</a:t>
            </a: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diarrhea</a:t>
            </a: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chills or shakes</a:t>
            </a:r>
          </a:p>
          <a:p>
            <a:pPr marL="1009650" lvl="1" indent="-609600">
              <a:lnSpc>
                <a:spcPct val="80000"/>
              </a:lnSpc>
              <a:buFont typeface="Wingdings" pitchFamily="2" charset="2"/>
              <a:buChar char="q"/>
            </a:pPr>
            <a:r>
              <a:rPr lang="en-US" altLang="en-US" sz="2000" smtClean="0">
                <a:latin typeface="Myriad Pro" pitchFamily="34" charset="0"/>
                <a:ea typeface="Myriad Pro" pitchFamily="34" charset="0"/>
                <a:cs typeface="Myriad Pro" pitchFamily="34" charset="0"/>
              </a:rPr>
              <a:t>abdominal pain</a:t>
            </a:r>
          </a:p>
          <a:p>
            <a:pPr marL="609600" indent="-609600">
              <a:lnSpc>
                <a:spcPct val="80000"/>
              </a:lnSpc>
              <a:buFont typeface="Arial" pitchFamily="34" charset="0"/>
              <a:buNone/>
            </a:pPr>
            <a:endParaRPr lang="en-US" altLang="en-US" sz="2000" b="1" u="sng" smtClean="0">
              <a:solidFill>
                <a:schemeClr val="folHlink"/>
              </a:solidFill>
              <a:latin typeface="Myriad Pro" pitchFamily="34" charset="0"/>
              <a:ea typeface="Myriad Pro" pitchFamily="34" charset="0"/>
              <a:cs typeface="Myriad Pro" pitchFamily="34" charset="0"/>
            </a:endParaRPr>
          </a:p>
        </p:txBody>
      </p:sp>
      <p:sp>
        <p:nvSpPr>
          <p:cNvPr id="75780" name="Text Box 4"/>
          <p:cNvSpPr txBox="1">
            <a:spLocks noChangeArrowheads="1"/>
          </p:cNvSpPr>
          <p:nvPr/>
        </p:nvSpPr>
        <p:spPr bwMode="auto">
          <a:xfrm>
            <a:off x="207963" y="1666875"/>
            <a:ext cx="8728075" cy="482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Arial" pitchFamily="34" charset="0"/>
              <a:buNone/>
            </a:pPr>
            <a:r>
              <a:rPr lang="en-US" altLang="en-US" sz="1600" b="1">
                <a:solidFill>
                  <a:schemeClr val="bg1"/>
                </a:solidFill>
                <a:ea typeface="Myriad Pro" pitchFamily="34" charset="0"/>
                <a:cs typeface="Myriad Pro" pitchFamily="34" charset="0"/>
              </a:rPr>
              <a:t>To prevent the spread of infectious illness within the hospital, you should avoid coming to work if you have an infectious (communicable) illness. This includes: </a:t>
            </a:r>
          </a:p>
        </p:txBody>
      </p:sp>
      <p:sp>
        <p:nvSpPr>
          <p:cNvPr id="75781" name="Rectangle 5"/>
          <p:cNvSpPr>
            <a:spLocks noChangeArrowheads="1"/>
          </p:cNvSpPr>
          <p:nvPr/>
        </p:nvSpPr>
        <p:spPr bwMode="auto">
          <a:xfrm>
            <a:off x="207963" y="5795963"/>
            <a:ext cx="8728075" cy="86042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Do not return to work until you have been diarrhea free for at least 24 hours </a:t>
            </a:r>
          </a:p>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(48 hours if diarrhea is believed to be caused by noro-virus ) </a:t>
            </a:r>
          </a:p>
          <a:p>
            <a:pPr algn="ctr">
              <a:lnSpc>
                <a:spcPct val="80000"/>
              </a:lnSpc>
              <a:spcBef>
                <a:spcPct val="20000"/>
              </a:spcBef>
              <a:buFont typeface="Wingdings" pitchFamily="2" charset="2"/>
              <a:buNone/>
            </a:pPr>
            <a:endParaRPr lang="en-US" altLang="en-US" sz="1800">
              <a:solidFill>
                <a:schemeClr val="bg2"/>
              </a:solidFill>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p:nvPr>
        </p:nvSpPr>
        <p:spPr>
          <a:xfrm>
            <a:off x="309563" y="285750"/>
            <a:ext cx="6143625" cy="738188"/>
          </a:xfrm>
        </p:spPr>
        <p:txBody>
          <a:bodyPr/>
          <a:lstStyle/>
          <a:p>
            <a:r>
              <a:rPr lang="en-US" altLang="en-US" sz="3200" smtClean="0">
                <a:latin typeface="Myriad Pro" pitchFamily="34" charset="0"/>
                <a:ea typeface="Myriad Pro" pitchFamily="34" charset="0"/>
                <a:cs typeface="Myriad Pro" pitchFamily="34" charset="0"/>
              </a:rPr>
              <a:t>Infection Prevention &amp; Control</a:t>
            </a:r>
            <a:r>
              <a:rPr lang="en-US" altLang="en-US" sz="3000" smtClean="0">
                <a:latin typeface="Myriad Pro" pitchFamily="34" charset="0"/>
                <a:ea typeface="Myriad Pro" pitchFamily="34" charset="0"/>
                <a:cs typeface="Myriad Pro" pitchFamily="34" charset="0"/>
              </a:rPr>
              <a:t> </a:t>
            </a:r>
          </a:p>
        </p:txBody>
      </p:sp>
      <p:sp>
        <p:nvSpPr>
          <p:cNvPr id="76803" name="Rectangle 3"/>
          <p:cNvSpPr>
            <a:spLocks noGrp="1"/>
          </p:cNvSpPr>
          <p:nvPr>
            <p:ph type="body" idx="1"/>
          </p:nvPr>
        </p:nvSpPr>
        <p:spPr>
          <a:xfrm>
            <a:off x="207963" y="1917700"/>
            <a:ext cx="8834437" cy="4335463"/>
          </a:xfrm>
        </p:spPr>
        <p:txBody>
          <a:bodyPr/>
          <a:lstStyle/>
          <a:p>
            <a:pPr marL="609600" indent="-609600">
              <a:lnSpc>
                <a:spcPct val="80000"/>
              </a:lnSpc>
              <a:buFont typeface="Arial" pitchFamily="34" charset="0"/>
              <a:buNone/>
            </a:pPr>
            <a:endParaRPr lang="en-US" altLang="en-US" sz="2000" b="1" u="sng"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r>
              <a:rPr lang="en-US" altLang="en-US" sz="2000" b="1" smtClean="0">
                <a:solidFill>
                  <a:schemeClr val="folHlink"/>
                </a:solidFill>
                <a:latin typeface="Myriad Pro" pitchFamily="34" charset="0"/>
                <a:ea typeface="Myriad Pro" pitchFamily="34" charset="0"/>
                <a:cs typeface="Myriad Pro" pitchFamily="34" charset="0"/>
              </a:rPr>
              <a:t>3) </a:t>
            </a:r>
            <a:r>
              <a:rPr lang="en-US" altLang="en-US" sz="2000" b="1" u="sng" smtClean="0">
                <a:solidFill>
                  <a:schemeClr val="folHlink"/>
                </a:solidFill>
                <a:latin typeface="Myriad Pro" pitchFamily="34" charset="0"/>
                <a:ea typeface="Myriad Pro" pitchFamily="34" charset="0"/>
                <a:cs typeface="Myriad Pro" pitchFamily="34" charset="0"/>
              </a:rPr>
              <a:t>Conjunctivitis (“pink eye”)</a:t>
            </a:r>
            <a:r>
              <a:rPr lang="en-US" altLang="en-US" sz="2000" smtClean="0">
                <a:latin typeface="Myriad Pro" pitchFamily="34" charset="0"/>
                <a:ea typeface="Myriad Pro" pitchFamily="34" charset="0"/>
                <a:cs typeface="Myriad Pro" pitchFamily="34" charset="0"/>
              </a:rPr>
              <a:t> caused by a bacterial or viral infection.  </a:t>
            </a:r>
          </a:p>
          <a:p>
            <a:pPr marL="609600" indent="-609600">
              <a:lnSpc>
                <a:spcPct val="80000"/>
              </a:lnSpc>
              <a:buFont typeface="Arial" pitchFamily="34" charset="0"/>
              <a:buNone/>
            </a:pPr>
            <a:r>
              <a:rPr lang="en-US" altLang="en-US" sz="2000" smtClean="0">
                <a:latin typeface="Myriad Pro" pitchFamily="34" charset="0"/>
                <a:ea typeface="Myriad Pro" pitchFamily="34" charset="0"/>
                <a:cs typeface="Myriad Pro" pitchFamily="34" charset="0"/>
              </a:rPr>
              <a:t>     Infectious conjunctivitis is accompanied by </a:t>
            </a:r>
            <a:r>
              <a:rPr lang="en-US" altLang="en-US" sz="2000" b="1" smtClean="0">
                <a:latin typeface="Myriad Pro" pitchFamily="34" charset="0"/>
                <a:ea typeface="Myriad Pro" pitchFamily="34" charset="0"/>
                <a:cs typeface="Myriad Pro" pitchFamily="34" charset="0"/>
              </a:rPr>
              <a:t>redness and discharge</a:t>
            </a:r>
            <a:r>
              <a:rPr lang="en-US" altLang="en-US" sz="2000" smtClean="0">
                <a:latin typeface="Myriad Pro" pitchFamily="34" charset="0"/>
                <a:ea typeface="Myriad Pro" pitchFamily="34" charset="0"/>
                <a:cs typeface="Myriad Pro" pitchFamily="34" charset="0"/>
              </a:rPr>
              <a:t> and</a:t>
            </a:r>
          </a:p>
          <a:p>
            <a:pPr marL="609600" indent="-609600">
              <a:lnSpc>
                <a:spcPct val="80000"/>
              </a:lnSpc>
              <a:buFont typeface="Arial" pitchFamily="34" charset="0"/>
              <a:buNone/>
            </a:pPr>
            <a:r>
              <a:rPr lang="en-US" altLang="en-US" sz="2000" smtClean="0">
                <a:latin typeface="Myriad Pro" pitchFamily="34" charset="0"/>
                <a:ea typeface="Myriad Pro" pitchFamily="34" charset="0"/>
                <a:cs typeface="Myriad Pro" pitchFamily="34" charset="0"/>
              </a:rPr>
              <a:t>     is highly contagious.</a:t>
            </a:r>
          </a:p>
          <a:p>
            <a:pPr marL="609600" indent="-609600">
              <a:lnSpc>
                <a:spcPct val="80000"/>
              </a:lnSpc>
              <a:buFont typeface="Arial" pitchFamily="34" charset="0"/>
              <a:buNone/>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smtClean="0">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r>
              <a:rPr lang="en-US" altLang="en-US" sz="2000" smtClean="0">
                <a:solidFill>
                  <a:schemeClr val="folHlink"/>
                </a:solidFill>
                <a:latin typeface="Myriad Pro" pitchFamily="34" charset="0"/>
                <a:ea typeface="Myriad Pro" pitchFamily="34" charset="0"/>
                <a:cs typeface="Myriad Pro" pitchFamily="34" charset="0"/>
              </a:rPr>
              <a:t>4) And other infectious diseases as outlined in the </a:t>
            </a:r>
            <a:r>
              <a:rPr lang="en-US" altLang="en-US" sz="2000" i="1" smtClean="0">
                <a:solidFill>
                  <a:schemeClr val="folHlink"/>
                </a:solidFill>
                <a:latin typeface="Myriad Pro" pitchFamily="34" charset="0"/>
                <a:ea typeface="Myriad Pro" pitchFamily="34" charset="0"/>
                <a:cs typeface="Myriad Pro" pitchFamily="34" charset="0"/>
              </a:rPr>
              <a:t>Kingston Hospitals</a:t>
            </a:r>
          </a:p>
          <a:p>
            <a:pPr marL="609600" indent="-609600">
              <a:lnSpc>
                <a:spcPct val="80000"/>
              </a:lnSpc>
              <a:buFont typeface="Arial" pitchFamily="34" charset="0"/>
              <a:buNone/>
            </a:pPr>
            <a:r>
              <a:rPr lang="en-US" altLang="en-US" sz="2000" i="1" smtClean="0">
                <a:solidFill>
                  <a:schemeClr val="folHlink"/>
                </a:solidFill>
                <a:latin typeface="Myriad Pro" pitchFamily="34" charset="0"/>
                <a:ea typeface="Myriad Pro" pitchFamily="34" charset="0"/>
                <a:cs typeface="Myriad Pro" pitchFamily="34" charset="0"/>
              </a:rPr>
              <a:t>    Infection Control Manual. </a:t>
            </a:r>
          </a:p>
          <a:p>
            <a:pPr marL="609600" indent="-609600">
              <a:lnSpc>
                <a:spcPct val="80000"/>
              </a:lnSpc>
              <a:buFont typeface="Arial" pitchFamily="34" charset="0"/>
              <a:buNone/>
            </a:pPr>
            <a:endParaRPr lang="en-US" altLang="en-US" sz="2000" i="1" smtClean="0">
              <a:solidFill>
                <a:schemeClr val="folHlink"/>
              </a:solidFill>
              <a:latin typeface="Myriad Pro" pitchFamily="34" charset="0"/>
              <a:ea typeface="Myriad Pro" pitchFamily="34" charset="0"/>
              <a:cs typeface="Myriad Pro" pitchFamily="34" charset="0"/>
            </a:endParaRPr>
          </a:p>
          <a:p>
            <a:pPr marL="609600" indent="-609600">
              <a:lnSpc>
                <a:spcPct val="80000"/>
              </a:lnSpc>
              <a:buFont typeface="Arial" pitchFamily="34" charset="0"/>
              <a:buNone/>
            </a:pPr>
            <a:endParaRPr lang="en-US" altLang="en-US" sz="2000" i="1" smtClean="0">
              <a:solidFill>
                <a:schemeClr val="folHlink"/>
              </a:solidFill>
              <a:latin typeface="Myriad Pro" pitchFamily="34" charset="0"/>
              <a:ea typeface="Myriad Pro" pitchFamily="34" charset="0"/>
              <a:cs typeface="Myriad Pro" pitchFamily="34" charset="0"/>
            </a:endParaRPr>
          </a:p>
        </p:txBody>
      </p:sp>
      <p:sp>
        <p:nvSpPr>
          <p:cNvPr id="76804" name="Text Box 4"/>
          <p:cNvSpPr txBox="1">
            <a:spLocks noChangeArrowheads="1"/>
          </p:cNvSpPr>
          <p:nvPr/>
        </p:nvSpPr>
        <p:spPr bwMode="auto">
          <a:xfrm>
            <a:off x="207963" y="1425575"/>
            <a:ext cx="8728075" cy="482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Arial" pitchFamily="34" charset="0"/>
              <a:buNone/>
            </a:pPr>
            <a:r>
              <a:rPr lang="en-US" altLang="en-US" sz="1600" b="1">
                <a:solidFill>
                  <a:schemeClr val="bg1"/>
                </a:solidFill>
                <a:ea typeface="Myriad Pro" pitchFamily="34" charset="0"/>
                <a:cs typeface="Myriad Pro" pitchFamily="34" charset="0"/>
              </a:rPr>
              <a:t>To prevent the spread of infectious illness within the hospital, you should avoid coming to work if you have an infectious (communicable) illness. This includes: </a:t>
            </a:r>
          </a:p>
        </p:txBody>
      </p:sp>
      <p:sp>
        <p:nvSpPr>
          <p:cNvPr id="76805" name="Rectangle 5"/>
          <p:cNvSpPr>
            <a:spLocks noChangeArrowheads="1"/>
          </p:cNvSpPr>
          <p:nvPr/>
        </p:nvSpPr>
        <p:spPr bwMode="auto">
          <a:xfrm>
            <a:off x="309563" y="3382963"/>
            <a:ext cx="8626475" cy="59055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For those working in clinical areas, </a:t>
            </a:r>
          </a:p>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you cannot return until drainage has stopped. </a:t>
            </a:r>
            <a:endParaRPr lang="en-US" altLang="en-US" sz="1800">
              <a:solidFill>
                <a:schemeClr val="bg2"/>
              </a:solidFill>
              <a:ea typeface="Myriad Pro" pitchFamily="34" charset="0"/>
              <a:cs typeface="Myriad Pro" pitchFamily="34" charset="0"/>
            </a:endParaRPr>
          </a:p>
        </p:txBody>
      </p:sp>
      <p:sp>
        <p:nvSpPr>
          <p:cNvPr id="76806" name="Rectangle 6"/>
          <p:cNvSpPr>
            <a:spLocks noChangeArrowheads="1"/>
          </p:cNvSpPr>
          <p:nvPr/>
        </p:nvSpPr>
        <p:spPr bwMode="auto">
          <a:xfrm>
            <a:off x="207963" y="5988050"/>
            <a:ext cx="8728075" cy="8048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a:lnSpc>
                <a:spcPct val="80000"/>
              </a:lnSpc>
              <a:spcBef>
                <a:spcPct val="20000"/>
              </a:spcBef>
              <a:buFont typeface="Wingdings" pitchFamily="2" charset="2"/>
              <a:buNone/>
            </a:pPr>
            <a:r>
              <a:rPr lang="en-US" altLang="en-US" sz="1800" b="1">
                <a:solidFill>
                  <a:schemeClr val="bg2"/>
                </a:solidFill>
                <a:ea typeface="Myriad Pro" pitchFamily="34" charset="0"/>
                <a:cs typeface="Myriad Pro" pitchFamily="34" charset="0"/>
              </a:rPr>
              <a:t>If you are unsure if your symptoms are infectious you may consult with KGH Occupational Health, Safety &amp; Wellness Department. </a:t>
            </a:r>
          </a:p>
          <a:p>
            <a:pPr algn="ctr">
              <a:lnSpc>
                <a:spcPct val="80000"/>
              </a:lnSpc>
              <a:spcBef>
                <a:spcPct val="20000"/>
              </a:spcBef>
              <a:buFont typeface="Wingdings" pitchFamily="2" charset="2"/>
              <a:buNone/>
            </a:pPr>
            <a:endParaRPr lang="en-US" altLang="en-US" sz="1800">
              <a:solidFill>
                <a:schemeClr val="bg2"/>
              </a:solidFill>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309563" y="261938"/>
            <a:ext cx="6143625" cy="738187"/>
          </a:xfrm>
        </p:spPr>
        <p:txBody>
          <a:bodyPr/>
          <a:lstStyle/>
          <a:p>
            <a:r>
              <a:rPr lang="en-US" altLang="en-US" sz="2800" smtClean="0">
                <a:latin typeface="Myriad Pro" pitchFamily="34" charset="0"/>
                <a:ea typeface="Myriad Pro" pitchFamily="34" charset="0"/>
                <a:cs typeface="Myriad Pro" pitchFamily="34" charset="0"/>
              </a:rPr>
              <a:t>Summary </a:t>
            </a:r>
            <a:endParaRPr lang="en-CA" altLang="en-US" sz="2800" smtClean="0">
              <a:latin typeface="Myriad Pro" pitchFamily="34" charset="0"/>
              <a:ea typeface="Myriad Pro" pitchFamily="34" charset="0"/>
              <a:cs typeface="Myriad Pro" pitchFamily="34" charset="0"/>
            </a:endParaRPr>
          </a:p>
        </p:txBody>
      </p:sp>
      <p:sp>
        <p:nvSpPr>
          <p:cNvPr id="77827" name="Content Placeholder 2"/>
          <p:cNvSpPr>
            <a:spLocks noGrp="1"/>
          </p:cNvSpPr>
          <p:nvPr>
            <p:ph idx="1"/>
          </p:nvPr>
        </p:nvSpPr>
        <p:spPr>
          <a:xfrm>
            <a:off x="295275" y="1314450"/>
            <a:ext cx="8348663" cy="4881563"/>
          </a:xfrm>
        </p:spPr>
        <p:txBody>
          <a:bodyPr/>
          <a:lstStyle/>
          <a:p>
            <a:pPr defTabSz="914400" eaLnBrk="1" hangingPunct="1"/>
            <a:r>
              <a:rPr lang="en-US" altLang="en-US" sz="1800" smtClean="0">
                <a:latin typeface="Myriad Pro" pitchFamily="34" charset="0"/>
                <a:ea typeface="Myriad Pro" pitchFamily="34" charset="0"/>
                <a:cs typeface="Myriad Pro" pitchFamily="34" charset="0"/>
              </a:rPr>
              <a:t>You have now completed your introductory Health &amp; Safety Training required for all students coming on placement a KGH. </a:t>
            </a: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eaLnBrk="1" hangingPunct="1"/>
            <a:r>
              <a:rPr lang="en-US" altLang="en-US" sz="1800" smtClean="0">
                <a:latin typeface="Myriad Pro" pitchFamily="34" charset="0"/>
                <a:ea typeface="Myriad Pro" pitchFamily="34" charset="0"/>
                <a:cs typeface="Myriad Pro" pitchFamily="34" charset="0"/>
              </a:rPr>
              <a:t>This material has only provided a summary of  some safety-related information and has not covered </a:t>
            </a:r>
            <a:r>
              <a:rPr lang="en-US" altLang="en-US" sz="1800" i="1" smtClean="0">
                <a:latin typeface="Myriad Pro" pitchFamily="34" charset="0"/>
                <a:ea typeface="Myriad Pro" pitchFamily="34" charset="0"/>
                <a:cs typeface="Myriad Pro" pitchFamily="34" charset="0"/>
              </a:rPr>
              <a:t>all</a:t>
            </a:r>
            <a:r>
              <a:rPr lang="en-US" altLang="en-US" sz="1800" smtClean="0">
                <a:latin typeface="Myriad Pro" pitchFamily="34" charset="0"/>
                <a:ea typeface="Myriad Pro" pitchFamily="34" charset="0"/>
                <a:cs typeface="Myriad Pro" pitchFamily="34" charset="0"/>
              </a:rPr>
              <a:t> safety aspects that you may need to be aware of as a student. Additional training will be provided as part of your placement experience on the unit/department where you will be  placed.   </a:t>
            </a:r>
          </a:p>
          <a:p>
            <a:pPr defTabSz="914400" eaLnBrk="1" hangingPunct="1"/>
            <a:endParaRPr lang="en-US" altLang="en-US" sz="1800" smtClean="0">
              <a:latin typeface="Myriad Pro" pitchFamily="34" charset="0"/>
              <a:ea typeface="Myriad Pro" pitchFamily="34" charset="0"/>
              <a:cs typeface="Myriad Pro" pitchFamily="34" charset="0"/>
            </a:endParaRPr>
          </a:p>
          <a:p>
            <a:pPr defTabSz="914400" eaLnBrk="1" hangingPunct="1"/>
            <a:r>
              <a:rPr lang="en-US" altLang="en-US" sz="1800" smtClean="0">
                <a:latin typeface="Myriad Pro" pitchFamily="34" charset="0"/>
                <a:ea typeface="Myriad Pro" pitchFamily="34" charset="0"/>
                <a:cs typeface="Myriad Pro" pitchFamily="34" charset="0"/>
              </a:rPr>
              <a:t>If you are ever unsure of how to safely perform a specific task or procedure, or how to safely use a piece of equipment, a medical device, or a sharp, STOP and make sure you ask for more information. </a:t>
            </a:r>
            <a:endParaRPr lang="en-CA" altLang="en-US" sz="1800" smtClean="0">
              <a:latin typeface="Myriad Pro" pitchFamily="34" charset="0"/>
              <a:ea typeface="Myriad Pro" pitchFamily="34" charset="0"/>
              <a:cs typeface="Myriad Pro" pitchFamily="34" charset="0"/>
            </a:endParaRPr>
          </a:p>
        </p:txBody>
      </p:sp>
      <p:pic>
        <p:nvPicPr>
          <p:cNvPr id="77828" name="Picture 2" descr="C:\Users\noonanj\AppData\Local\Microsoft\Windows\Temporary Internet Files\Content.IE5\WRVHPBJZ\Stop-Sign-Shiny-12086-lar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888" y="4752975"/>
            <a:ext cx="12192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4"/>
          <p:cNvSpPr txBox="1">
            <a:spLocks noChangeArrowheads="1"/>
          </p:cNvSpPr>
          <p:nvPr/>
        </p:nvSpPr>
        <p:spPr bwMode="auto">
          <a:xfrm>
            <a:off x="957263" y="5749925"/>
            <a:ext cx="7570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a:solidFill>
                  <a:srgbClr val="0033CC"/>
                </a:solidFill>
                <a:ea typeface="Myriad Pro" pitchFamily="34" charset="0"/>
                <a:cs typeface="Myriad Pro" pitchFamily="34" charset="0"/>
              </a:rPr>
              <a:t>Ask yourself… do I have sufficient  information to safely perform the task? </a:t>
            </a:r>
            <a:endParaRPr lang="en-CA" altLang="en-US" sz="1600" b="1">
              <a:solidFill>
                <a:srgbClr val="0033CC"/>
              </a:solidFill>
              <a:ea typeface="Myriad Pro" pitchFamily="34" charset="0"/>
              <a:cs typeface="Myriad Pro"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p:cNvSpPr>
          <p:nvPr>
            <p:ph type="body" idx="1"/>
          </p:nvPr>
        </p:nvSpPr>
        <p:spPr>
          <a:xfrm>
            <a:off x="412750" y="1312863"/>
            <a:ext cx="7859713" cy="4151312"/>
          </a:xfrm>
        </p:spPr>
        <p:txBody>
          <a:bodyPr/>
          <a:lstStyle/>
          <a:p>
            <a:pPr algn="ctr">
              <a:buFont typeface="Arial" pitchFamily="34" charset="0"/>
              <a:buNone/>
            </a:pPr>
            <a:endParaRPr lang="en-US" altLang="en-US" smtClean="0">
              <a:latin typeface="Myriad Pro" pitchFamily="34" charset="0"/>
              <a:ea typeface="Myriad Pro" pitchFamily="34" charset="0"/>
              <a:cs typeface="Myriad Pro" pitchFamily="34" charset="0"/>
            </a:endParaRPr>
          </a:p>
          <a:p>
            <a:pPr algn="ctr">
              <a:buFont typeface="Arial" pitchFamily="34" charset="0"/>
              <a:buNone/>
            </a:pPr>
            <a:r>
              <a:rPr lang="en-US" altLang="en-US" sz="5400" smtClean="0">
                <a:solidFill>
                  <a:schemeClr val="tx2"/>
                </a:solidFill>
                <a:latin typeface="Myriad Pro" pitchFamily="34" charset="0"/>
                <a:ea typeface="Myriad Pro" pitchFamily="34" charset="0"/>
                <a:cs typeface="Myriad Pro" pitchFamily="34" charset="0"/>
              </a:rPr>
              <a:t>Welcome to KGH! </a:t>
            </a:r>
          </a:p>
          <a:p>
            <a:pPr algn="ctr">
              <a:buFont typeface="Arial" pitchFamily="34" charset="0"/>
              <a:buNone/>
            </a:pPr>
            <a:endParaRPr lang="en-US" altLang="en-US" smtClean="0">
              <a:solidFill>
                <a:srgbClr val="0000CC"/>
              </a:solidFill>
              <a:latin typeface="Myriad Pro" pitchFamily="34" charset="0"/>
              <a:ea typeface="Myriad Pro" pitchFamily="34" charset="0"/>
              <a:cs typeface="Myriad Pro" pitchFamily="34" charset="0"/>
            </a:endParaRPr>
          </a:p>
          <a:p>
            <a:pPr algn="ctr">
              <a:buFont typeface="Arial" pitchFamily="34" charset="0"/>
              <a:buNone/>
            </a:pPr>
            <a:r>
              <a:rPr lang="en-US" altLang="en-US" smtClean="0">
                <a:latin typeface="Myriad Pro" pitchFamily="34" charset="0"/>
                <a:ea typeface="Myriad Pro" pitchFamily="34" charset="0"/>
                <a:cs typeface="Myriad Pro" pitchFamily="34" charset="0"/>
              </a:rPr>
              <a:t>We hope you have a safe, rewarding, and enjoyable learning experience.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309563" y="285750"/>
            <a:ext cx="6143625" cy="738188"/>
          </a:xfrm>
        </p:spPr>
        <p:txBody>
          <a:bodyPr/>
          <a:lstStyle/>
          <a:p>
            <a:r>
              <a:rPr lang="en-US" altLang="en-US" sz="2800" smtClean="0">
                <a:latin typeface="Myriad Pro" pitchFamily="34" charset="0"/>
                <a:ea typeface="Myriad Pro" pitchFamily="34" charset="0"/>
                <a:cs typeface="Myriad Pro" pitchFamily="34" charset="0"/>
              </a:rPr>
              <a:t>Common Hazards in Health Care </a:t>
            </a:r>
          </a:p>
        </p:txBody>
      </p:sp>
      <p:sp>
        <p:nvSpPr>
          <p:cNvPr id="49155" name="Rectangle 3"/>
          <p:cNvSpPr>
            <a:spLocks noGrp="1"/>
          </p:cNvSpPr>
          <p:nvPr>
            <p:ph type="body" idx="1"/>
          </p:nvPr>
        </p:nvSpPr>
        <p:spPr>
          <a:xfrm>
            <a:off x="209550" y="1233488"/>
            <a:ext cx="6499722" cy="4881562"/>
          </a:xfrm>
        </p:spPr>
        <p:txBody>
          <a:bodyPr/>
          <a:lstStyle/>
          <a:p>
            <a:pPr marL="72000" indent="0">
              <a:spcBef>
                <a:spcPts val="0"/>
              </a:spcBef>
              <a:buFont typeface="Arial" pitchFamily="34" charset="0"/>
              <a:buNone/>
              <a:defRPr/>
            </a:pPr>
            <a:r>
              <a:rPr lang="en-US" altLang="en-US" sz="1800" dirty="0" smtClean="0"/>
              <a:t>At KGH, policies and procedures are in place to protect individuals from hazards that exist in our environment. These include for example:  </a:t>
            </a:r>
          </a:p>
          <a:p>
            <a:pPr marL="72000" indent="0">
              <a:spcBef>
                <a:spcPts val="0"/>
              </a:spcBef>
              <a:buFont typeface="Arial" pitchFamily="34" charset="0"/>
              <a:buNone/>
              <a:defRPr/>
            </a:pPr>
            <a:endParaRPr lang="en-US" altLang="en-US" sz="1200" dirty="0" smtClean="0"/>
          </a:p>
          <a:p>
            <a:pPr marL="806450" lvl="1" indent="-349250">
              <a:lnSpc>
                <a:spcPct val="80000"/>
              </a:lnSpc>
              <a:buSzPct val="150000"/>
              <a:buFont typeface="Arial" pitchFamily="34" charset="0"/>
              <a:buBlip>
                <a:blip r:embed="rId2"/>
              </a:buBlip>
              <a:defRPr/>
            </a:pPr>
            <a:r>
              <a:rPr lang="en-US" altLang="en-US" sz="1800" dirty="0" smtClean="0"/>
              <a:t>Chemical hazards (Antineoplastic Drugs, Cleaning Agents, Scents)</a:t>
            </a:r>
          </a:p>
          <a:p>
            <a:pPr marL="806450" lvl="1" indent="-349250">
              <a:lnSpc>
                <a:spcPct val="80000"/>
              </a:lnSpc>
              <a:buSzPct val="150000"/>
              <a:buFont typeface="Arial" pitchFamily="34" charset="0"/>
              <a:buBlip>
                <a:blip r:embed="rId2"/>
              </a:buBlip>
              <a:defRPr/>
            </a:pPr>
            <a:endParaRPr lang="en-US" altLang="en-US" sz="1200" dirty="0" smtClean="0"/>
          </a:p>
          <a:p>
            <a:pPr marL="806450" lvl="1" indent="-349250">
              <a:lnSpc>
                <a:spcPct val="80000"/>
              </a:lnSpc>
              <a:buSzPct val="150000"/>
              <a:buFont typeface="Arial" pitchFamily="34" charset="0"/>
              <a:buBlip>
                <a:blip r:embed="rId2"/>
              </a:buBlip>
              <a:defRPr/>
            </a:pPr>
            <a:r>
              <a:rPr lang="en-US" altLang="en-US" sz="1800" dirty="0" smtClean="0"/>
              <a:t>Physical Hazards (musculoskeletal injuries from patient transfers)</a:t>
            </a:r>
          </a:p>
          <a:p>
            <a:pPr marL="806450" lvl="1" indent="-349250">
              <a:lnSpc>
                <a:spcPct val="80000"/>
              </a:lnSpc>
              <a:buSzPct val="150000"/>
              <a:buFont typeface="Arial" pitchFamily="34" charset="0"/>
              <a:buBlip>
                <a:blip r:embed="rId2"/>
              </a:buBlip>
              <a:defRPr/>
            </a:pPr>
            <a:endParaRPr lang="en-US" altLang="en-US" sz="1200" dirty="0" smtClean="0"/>
          </a:p>
          <a:p>
            <a:pPr lvl="1">
              <a:lnSpc>
                <a:spcPct val="80000"/>
              </a:lnSpc>
              <a:buSzPct val="150000"/>
              <a:buFont typeface="Arial" pitchFamily="34" charset="0"/>
              <a:buBlip>
                <a:blip r:embed="rId2"/>
              </a:buBlip>
              <a:defRPr/>
            </a:pPr>
            <a:r>
              <a:rPr lang="en-US" altLang="en-US" sz="1800" dirty="0" smtClean="0"/>
              <a:t>Biological hazards (Blood, body fluids, pathogens)</a:t>
            </a:r>
          </a:p>
          <a:p>
            <a:pPr lvl="1">
              <a:lnSpc>
                <a:spcPct val="80000"/>
              </a:lnSpc>
              <a:buSzPct val="150000"/>
              <a:buFont typeface="Arial" pitchFamily="34" charset="0"/>
              <a:buBlip>
                <a:blip r:embed="rId2"/>
              </a:buBlip>
              <a:defRPr/>
            </a:pPr>
            <a:endParaRPr lang="en-US" altLang="en-US" sz="1200" dirty="0" smtClean="0"/>
          </a:p>
          <a:p>
            <a:pPr lvl="1">
              <a:lnSpc>
                <a:spcPct val="80000"/>
              </a:lnSpc>
              <a:buSzPct val="150000"/>
              <a:buFont typeface="Arial" pitchFamily="34" charset="0"/>
              <a:buBlip>
                <a:blip r:embed="rId2"/>
              </a:buBlip>
              <a:defRPr/>
            </a:pPr>
            <a:r>
              <a:rPr lang="en-US" altLang="en-US" sz="1800" dirty="0" smtClean="0"/>
              <a:t>Radiological hazards (X-Rays)</a:t>
            </a:r>
          </a:p>
          <a:p>
            <a:pPr lvl="1">
              <a:lnSpc>
                <a:spcPct val="80000"/>
              </a:lnSpc>
              <a:buSzPct val="150000"/>
              <a:buFont typeface="Arial" pitchFamily="34" charset="0"/>
              <a:buBlip>
                <a:blip r:embed="rId2"/>
              </a:buBlip>
              <a:defRPr/>
            </a:pPr>
            <a:endParaRPr lang="en-US" altLang="en-US" sz="1200" dirty="0" smtClean="0"/>
          </a:p>
          <a:p>
            <a:pPr lvl="1">
              <a:lnSpc>
                <a:spcPct val="80000"/>
              </a:lnSpc>
              <a:buSzPct val="150000"/>
              <a:buFont typeface="Arial" pitchFamily="34" charset="0"/>
              <a:buBlip>
                <a:blip r:embed="rId2"/>
              </a:buBlip>
              <a:defRPr/>
            </a:pPr>
            <a:r>
              <a:rPr lang="en-US" altLang="en-US" sz="1800" dirty="0" smtClean="0"/>
              <a:t>Slip/Trip/Fall hazards (Electrical cords, spills,  </a:t>
            </a:r>
          </a:p>
          <a:p>
            <a:pPr marL="457200" lvl="1" indent="0">
              <a:lnSpc>
                <a:spcPct val="80000"/>
              </a:lnSpc>
              <a:buSzPct val="150000"/>
              <a:buFont typeface="Arial" pitchFamily="34" charset="0"/>
              <a:buNone/>
              <a:defRPr/>
            </a:pPr>
            <a:r>
              <a:rPr lang="en-US" altLang="en-US" sz="1800" dirty="0"/>
              <a:t> </a:t>
            </a:r>
            <a:r>
              <a:rPr lang="en-US" altLang="en-US" sz="1800" dirty="0" smtClean="0"/>
              <a:t>     uneven surfaces, debris, equipment)</a:t>
            </a:r>
          </a:p>
          <a:p>
            <a:pPr lvl="1">
              <a:lnSpc>
                <a:spcPct val="80000"/>
              </a:lnSpc>
              <a:buSzPct val="150000"/>
              <a:buFont typeface="Arial" pitchFamily="34" charset="0"/>
              <a:buBlip>
                <a:blip r:embed="rId2"/>
              </a:buBlip>
              <a:defRPr/>
            </a:pPr>
            <a:endParaRPr lang="en-US" altLang="en-US" sz="1200" dirty="0" smtClean="0"/>
          </a:p>
          <a:p>
            <a:pPr lvl="1">
              <a:lnSpc>
                <a:spcPct val="80000"/>
              </a:lnSpc>
              <a:buSzPct val="150000"/>
              <a:buFont typeface="Arial" pitchFamily="34" charset="0"/>
              <a:buBlip>
                <a:blip r:embed="rId2"/>
              </a:buBlip>
              <a:defRPr/>
            </a:pPr>
            <a:r>
              <a:rPr lang="en-US" altLang="en-US" sz="1800" dirty="0" smtClean="0"/>
              <a:t>Fire Hazards (Emergency exits obstructed, </a:t>
            </a:r>
          </a:p>
          <a:p>
            <a:pPr marL="457200" lvl="1" indent="0">
              <a:lnSpc>
                <a:spcPct val="80000"/>
              </a:lnSpc>
              <a:buSzPct val="150000"/>
              <a:buFont typeface="Arial" pitchFamily="34" charset="0"/>
              <a:buNone/>
              <a:defRPr/>
            </a:pPr>
            <a:r>
              <a:rPr lang="en-US" altLang="en-US" sz="1800" dirty="0"/>
              <a:t> </a:t>
            </a:r>
            <a:r>
              <a:rPr lang="en-US" altLang="en-US" sz="1800" dirty="0" smtClean="0"/>
              <a:t>     combustible items stored close to sources of</a:t>
            </a:r>
          </a:p>
          <a:p>
            <a:pPr marL="457200" lvl="1" indent="0">
              <a:lnSpc>
                <a:spcPct val="80000"/>
              </a:lnSpc>
              <a:buSzPct val="150000"/>
              <a:buFont typeface="Arial" pitchFamily="34" charset="0"/>
              <a:buNone/>
              <a:defRPr/>
            </a:pPr>
            <a:r>
              <a:rPr lang="en-US" altLang="en-US" sz="1800" dirty="0" smtClean="0"/>
              <a:t>      ignition, self-closing doors propped open, etc.)</a:t>
            </a:r>
          </a:p>
          <a:p>
            <a:pPr lvl="1">
              <a:lnSpc>
                <a:spcPct val="80000"/>
              </a:lnSpc>
              <a:buFont typeface="Arial" pitchFamily="34" charset="0"/>
              <a:buBlip>
                <a:blip r:embed="rId3"/>
              </a:buBlip>
              <a:defRPr/>
            </a:pPr>
            <a:endParaRPr lang="en-US" altLang="en-US" sz="1800" dirty="0" smtClean="0"/>
          </a:p>
          <a:p>
            <a:pPr lvl="1">
              <a:lnSpc>
                <a:spcPct val="80000"/>
              </a:lnSpc>
              <a:defRPr/>
            </a:pPr>
            <a:endParaRPr lang="en-US" altLang="en-US" sz="1800" dirty="0" smtClean="0"/>
          </a:p>
        </p:txBody>
      </p:sp>
      <p:pic>
        <p:nvPicPr>
          <p:cNvPr id="17412" name="Picture 8" descr="C:\Users\noonanj\AppData\Local\Microsoft\Windows\Temporary Internet Files\Content.IE5\FQR3ZTPQ\danger-sig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0" y="2486025"/>
            <a:ext cx="1681163"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p:nvPr>
        </p:nvSpPr>
        <p:spPr>
          <a:xfrm>
            <a:off x="309563" y="285750"/>
            <a:ext cx="6143625" cy="738188"/>
          </a:xfrm>
        </p:spPr>
        <p:txBody>
          <a:bodyPr/>
          <a:lstStyle/>
          <a:p>
            <a:pPr algn="ctr" eaLnBrk="1" hangingPunct="1"/>
            <a:r>
              <a:rPr lang="en-US" altLang="en-US" sz="3300" smtClean="0">
                <a:latin typeface="Myriad Pro" pitchFamily="34" charset="0"/>
                <a:ea typeface="Myriad Pro" pitchFamily="34" charset="0"/>
                <a:cs typeface="Myriad Pro" pitchFamily="34" charset="0"/>
              </a:rPr>
              <a:t>Key Health &amp; Safety Policies </a:t>
            </a:r>
          </a:p>
        </p:txBody>
      </p:sp>
      <p:sp>
        <p:nvSpPr>
          <p:cNvPr id="18435" name="Rectangle 5"/>
          <p:cNvSpPr>
            <a:spLocks noGrp="1"/>
          </p:cNvSpPr>
          <p:nvPr>
            <p:ph type="body" idx="1"/>
          </p:nvPr>
        </p:nvSpPr>
        <p:spPr>
          <a:xfrm>
            <a:off x="309563" y="1279525"/>
            <a:ext cx="8110537" cy="4881563"/>
          </a:xfrm>
        </p:spPr>
        <p:txBody>
          <a:bodyPr/>
          <a:lstStyle/>
          <a:p>
            <a:pPr>
              <a:lnSpc>
                <a:spcPct val="80000"/>
              </a:lnSpc>
              <a:buFont typeface="Arial" pitchFamily="34" charset="0"/>
              <a:buNone/>
            </a:pPr>
            <a:r>
              <a:rPr lang="en-US" altLang="en-US" sz="1600" dirty="0" smtClean="0">
                <a:latin typeface="Myriad Pro" pitchFamily="34" charset="0"/>
                <a:ea typeface="Myriad Pro" pitchFamily="34" charset="0"/>
                <a:cs typeface="Myriad Pro" pitchFamily="34" charset="0"/>
              </a:rPr>
              <a:t>As a student at KGH, it is important for you to be aware of some key health &amp; safety</a:t>
            </a:r>
          </a:p>
          <a:p>
            <a:pPr>
              <a:lnSpc>
                <a:spcPct val="80000"/>
              </a:lnSpc>
              <a:buFont typeface="Arial" pitchFamily="34" charset="0"/>
              <a:buNone/>
            </a:pPr>
            <a:r>
              <a:rPr lang="en-US" altLang="en-US" sz="1600" dirty="0" smtClean="0">
                <a:latin typeface="Myriad Pro" pitchFamily="34" charset="0"/>
                <a:ea typeface="Myriad Pro" pitchFamily="34" charset="0"/>
                <a:cs typeface="Myriad Pro" pitchFamily="34" charset="0"/>
              </a:rPr>
              <a:t>policies that apply to all those working or volunteering at KGH. </a:t>
            </a:r>
          </a:p>
          <a:p>
            <a:pPr>
              <a:lnSpc>
                <a:spcPct val="80000"/>
              </a:lnSpc>
              <a:buFont typeface="Arial" pitchFamily="34" charset="0"/>
              <a:buNone/>
            </a:pPr>
            <a:r>
              <a:rPr lang="en-US" altLang="en-US" sz="1600" dirty="0" smtClean="0">
                <a:latin typeface="Myriad Pro" pitchFamily="34" charset="0"/>
                <a:ea typeface="Myriad Pro" pitchFamily="34" charset="0"/>
                <a:cs typeface="Myriad Pro" pitchFamily="34" charset="0"/>
              </a:rPr>
              <a:t>	</a:t>
            </a:r>
          </a:p>
          <a:p>
            <a:pPr>
              <a:lnSpc>
                <a:spcPct val="80000"/>
              </a:lnSpc>
              <a:buFont typeface="Arial" pitchFamily="34" charset="0"/>
              <a:buNone/>
            </a:pPr>
            <a:r>
              <a:rPr lang="en-US" altLang="en-US" sz="1600" dirty="0" smtClean="0">
                <a:latin typeface="Myriad Pro" pitchFamily="34" charset="0"/>
                <a:ea typeface="Myriad Pro" pitchFamily="34" charset="0"/>
                <a:cs typeface="Myriad Pro" pitchFamily="34" charset="0"/>
              </a:rPr>
              <a:t>You should be aware of the policies outlined in this presentation, including:</a:t>
            </a:r>
          </a:p>
          <a:p>
            <a:pPr>
              <a:lnSpc>
                <a:spcPct val="80000"/>
              </a:lnSpc>
              <a:buFont typeface="Arial" pitchFamily="34" charset="0"/>
              <a:buNone/>
            </a:pPr>
            <a:endParaRPr lang="en-US" altLang="en-US" sz="1600" dirty="0" smtClean="0">
              <a:latin typeface="Myriad Pro" pitchFamily="34" charset="0"/>
              <a:ea typeface="Myriad Pro" pitchFamily="34" charset="0"/>
              <a:cs typeface="Myriad Pro" pitchFamily="34" charset="0"/>
            </a:endParaRP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Safe Footwear Policy </a:t>
            </a:r>
            <a:r>
              <a:rPr lang="en-US" altLang="en-US" sz="1500" dirty="0" smtClean="0">
                <a:solidFill>
                  <a:schemeClr val="tx2"/>
                </a:solidFill>
                <a:latin typeface="Myriad Pro" pitchFamily="34" charset="0"/>
                <a:ea typeface="Myriad Pro" pitchFamily="34" charset="0"/>
                <a:cs typeface="Myriad Pro" pitchFamily="34" charset="0"/>
              </a:rPr>
              <a:t>#02-099 </a:t>
            </a:r>
            <a:endParaRPr lang="en-US" altLang="en-US" sz="1500" dirty="0" smtClean="0">
              <a:solidFill>
                <a:schemeClr val="tx2"/>
              </a:solidFill>
              <a:latin typeface="Myriad Pro" pitchFamily="34" charset="0"/>
              <a:ea typeface="Myriad Pro" pitchFamily="34" charset="0"/>
              <a:cs typeface="Myriad Pro" pitchFamily="34" charset="0"/>
            </a:endParaRP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Scent Free Environment #</a:t>
            </a:r>
            <a:r>
              <a:rPr lang="en-US" altLang="en-US" sz="1500" dirty="0" smtClean="0">
                <a:solidFill>
                  <a:schemeClr val="tx2"/>
                </a:solidFill>
                <a:latin typeface="Myriad Pro" pitchFamily="34" charset="0"/>
                <a:ea typeface="Myriad Pro" pitchFamily="34" charset="0"/>
                <a:cs typeface="Myriad Pro" pitchFamily="34" charset="0"/>
              </a:rPr>
              <a:t>02-201</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Food and Drink Policy #02-205</a:t>
            </a:r>
            <a:r>
              <a:rPr lang="en-US" altLang="en-US" sz="1500" dirty="0" smtClean="0">
                <a:solidFill>
                  <a:schemeClr val="tx2"/>
                </a:solidFill>
                <a:latin typeface="Myriad Pro" pitchFamily="34" charset="0"/>
                <a:ea typeface="Myriad Pro" pitchFamily="34" charset="0"/>
                <a:cs typeface="Myriad Pro" pitchFamily="34" charset="0"/>
              </a:rPr>
              <a:t> </a:t>
            </a:r>
            <a:endParaRPr lang="en-US" altLang="en-US" sz="1500" dirty="0" smtClean="0">
              <a:solidFill>
                <a:schemeClr val="tx2"/>
              </a:solidFill>
              <a:latin typeface="Myriad Pro" pitchFamily="34" charset="0"/>
              <a:ea typeface="Myriad Pro" pitchFamily="34" charset="0"/>
              <a:cs typeface="Myriad Pro" pitchFamily="34" charset="0"/>
            </a:endParaRP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Hazardous Materials (WHMIS) #02-090</a:t>
            </a:r>
          </a:p>
          <a:p>
            <a:pPr>
              <a:lnSpc>
                <a:spcPct val="80000"/>
              </a:lnSpc>
              <a:buFontTx/>
              <a:buChar char="•"/>
            </a:pPr>
            <a:r>
              <a:rPr lang="en-CA" altLang="en-US" sz="1500" dirty="0" smtClean="0">
                <a:solidFill>
                  <a:schemeClr val="tx2"/>
                </a:solidFill>
                <a:latin typeface="Myriad Pro" pitchFamily="34" charset="0"/>
                <a:ea typeface="Myriad Pro" pitchFamily="34" charset="0"/>
                <a:cs typeface="Myriad Pro" pitchFamily="34" charset="0"/>
              </a:rPr>
              <a:t>Safe Management of Hazardous Drugs #02-095</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Personal Protective Equipment  #02-015</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Respirator Protection Program #02-091</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Selection, Use, and Disposal of Safety Engineered Medical Sharps #02-081</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Emergency Eyewash &amp; Shower Stations #02-102 </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Reporting &amp; Investigation of Employee/Affiliate </a:t>
            </a:r>
            <a:r>
              <a:rPr lang="en-US" altLang="en-US" sz="1500" dirty="0" smtClean="0">
                <a:solidFill>
                  <a:schemeClr val="tx2"/>
                </a:solidFill>
                <a:latin typeface="Myriad Pro" pitchFamily="34" charset="0"/>
                <a:ea typeface="Myriad Pro" pitchFamily="34" charset="0"/>
                <a:cs typeface="Myriad Pro" pitchFamily="34" charset="0"/>
              </a:rPr>
              <a:t>Events/Injuries #02-096 </a:t>
            </a:r>
            <a:endParaRPr lang="en-US" altLang="en-US" sz="1500" dirty="0" smtClean="0">
              <a:solidFill>
                <a:schemeClr val="tx2"/>
              </a:solidFill>
              <a:latin typeface="Myriad Pro" pitchFamily="34" charset="0"/>
              <a:ea typeface="Myriad Pro" pitchFamily="34" charset="0"/>
              <a:cs typeface="Myriad Pro" pitchFamily="34" charset="0"/>
            </a:endParaRP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Workplace Violence Prevention #02-143 </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Hospital Identification #02-010</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Management of Staff with Febrile or Potentially Infectious Illness #02-200</a:t>
            </a:r>
          </a:p>
          <a:p>
            <a:pPr>
              <a:lnSpc>
                <a:spcPct val="80000"/>
              </a:lnSpc>
              <a:buFontTx/>
              <a:buChar char="•"/>
            </a:pPr>
            <a:r>
              <a:rPr lang="en-US" altLang="en-US" sz="1500" dirty="0" smtClean="0">
                <a:solidFill>
                  <a:schemeClr val="tx2"/>
                </a:solidFill>
                <a:latin typeface="Myriad Pro" pitchFamily="34" charset="0"/>
                <a:ea typeface="Myriad Pro" pitchFamily="34" charset="0"/>
                <a:cs typeface="Myriad Pro" pitchFamily="34" charset="0"/>
              </a:rPr>
              <a:t>Safe Patient Handling #02-085 </a:t>
            </a:r>
            <a:r>
              <a:rPr lang="en-US" altLang="en-US" sz="1500" dirty="0" smtClean="0">
                <a:solidFill>
                  <a:srgbClr val="FF0000"/>
                </a:solidFill>
                <a:latin typeface="Myriad Pro" pitchFamily="34" charset="0"/>
                <a:ea typeface="Myriad Pro" pitchFamily="34" charset="0"/>
                <a:cs typeface="Myriad Pro" pitchFamily="34" charset="0"/>
              </a:rPr>
              <a:t>(additional training is required)  </a:t>
            </a:r>
          </a:p>
          <a:p>
            <a:pPr>
              <a:lnSpc>
                <a:spcPct val="80000"/>
              </a:lnSpc>
              <a:buFont typeface="Arial" pitchFamily="34" charset="0"/>
              <a:buNone/>
            </a:pPr>
            <a:endParaRPr lang="en-US" altLang="en-US" sz="1600" dirty="0" smtClean="0">
              <a:solidFill>
                <a:srgbClr val="D31145"/>
              </a:solidFill>
              <a:latin typeface="Myriad Pro" pitchFamily="34" charset="0"/>
              <a:ea typeface="Myriad Pro" pitchFamily="34" charset="0"/>
              <a:cs typeface="Myriad Pro" pitchFamily="34" charset="0"/>
            </a:endParaRPr>
          </a:p>
        </p:txBody>
      </p:sp>
      <p:sp>
        <p:nvSpPr>
          <p:cNvPr id="18436" name="Rectangle 8"/>
          <p:cNvSpPr>
            <a:spLocks noChangeArrowheads="1"/>
          </p:cNvSpPr>
          <p:nvPr/>
        </p:nvSpPr>
        <p:spPr bwMode="auto">
          <a:xfrm>
            <a:off x="185738" y="6021388"/>
            <a:ext cx="8828087" cy="64611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defTabSz="914400" eaLnBrk="1" hangingPunct="1"/>
            <a:r>
              <a:rPr lang="en-US" altLang="en-US" sz="1800">
                <a:solidFill>
                  <a:schemeClr val="bg1"/>
                </a:solidFill>
                <a:ea typeface="Myriad Pro" pitchFamily="34" charset="0"/>
                <a:cs typeface="Myriad Pro" pitchFamily="34" charset="0"/>
              </a:rPr>
              <a:t>  All  corporate health &amp; safety policies are located within the hospital’s Administrative   </a:t>
            </a:r>
          </a:p>
          <a:p>
            <a:pPr algn="ctr" defTabSz="914400" eaLnBrk="1" hangingPunct="1"/>
            <a:r>
              <a:rPr lang="en-US" altLang="en-US" sz="1800">
                <a:solidFill>
                  <a:schemeClr val="bg1"/>
                </a:solidFill>
                <a:ea typeface="Myriad Pro" pitchFamily="34" charset="0"/>
                <a:cs typeface="Myriad Pro" pitchFamily="34" charset="0"/>
              </a:rPr>
              <a:t>  Policy Manual which is accessible online from the KGH intranet.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a:xfrm>
            <a:off x="255588" y="309563"/>
            <a:ext cx="6143625" cy="738187"/>
          </a:xfrm>
        </p:spPr>
        <p:txBody>
          <a:bodyPr/>
          <a:lstStyle/>
          <a:p>
            <a:pPr eaLnBrk="1" hangingPunct="1"/>
            <a:r>
              <a:rPr lang="en-US" altLang="en-US" sz="3200" smtClean="0">
                <a:latin typeface="Myriad Pro" pitchFamily="34" charset="0"/>
                <a:ea typeface="Myriad Pro" pitchFamily="34" charset="0"/>
                <a:cs typeface="Myriad Pro" pitchFamily="34" charset="0"/>
              </a:rPr>
              <a:t>Safe Footwear Policy</a:t>
            </a:r>
          </a:p>
        </p:txBody>
      </p:sp>
      <p:sp>
        <p:nvSpPr>
          <p:cNvPr id="48130" name="Rectangle 3"/>
          <p:cNvSpPr>
            <a:spLocks noGrp="1"/>
          </p:cNvSpPr>
          <p:nvPr>
            <p:ph type="body" sz="half" idx="2"/>
          </p:nvPr>
        </p:nvSpPr>
        <p:spPr>
          <a:xfrm>
            <a:off x="425450" y="1376363"/>
            <a:ext cx="8575675" cy="3113087"/>
          </a:xfrm>
        </p:spPr>
        <p:txBody>
          <a:bodyPr/>
          <a:lstStyle/>
          <a:p>
            <a:pPr>
              <a:spcBef>
                <a:spcPts val="0"/>
              </a:spcBef>
              <a:buFont typeface="Arial" charset="0"/>
              <a:buNone/>
              <a:defRPr/>
            </a:pPr>
            <a:r>
              <a:rPr lang="en-US" sz="1400" dirty="0" smtClean="0"/>
              <a:t>For those students working in </a:t>
            </a:r>
            <a:r>
              <a:rPr lang="en-US" sz="1400" u="sng" dirty="0" smtClean="0"/>
              <a:t>patient care areas, clinics, laboratories, food handling</a:t>
            </a:r>
            <a:r>
              <a:rPr lang="en-US" sz="1400" dirty="0" smtClean="0"/>
              <a:t> areas, and any area </a:t>
            </a:r>
          </a:p>
          <a:p>
            <a:pPr>
              <a:spcBef>
                <a:spcPts val="0"/>
              </a:spcBef>
              <a:buFont typeface="Arial" charset="0"/>
              <a:buNone/>
              <a:defRPr/>
            </a:pPr>
            <a:r>
              <a:rPr lang="en-US" sz="1400" dirty="0" smtClean="0"/>
              <a:t>where </a:t>
            </a:r>
            <a:r>
              <a:rPr lang="en-US" sz="1400" u="sng" dirty="0" smtClean="0"/>
              <a:t>wheeled equipment </a:t>
            </a:r>
            <a:r>
              <a:rPr lang="en-US" sz="1400" dirty="0" smtClean="0"/>
              <a:t>is used, footwear must have a:  </a:t>
            </a:r>
          </a:p>
          <a:p>
            <a:pPr>
              <a:spcBef>
                <a:spcPts val="0"/>
              </a:spcBef>
              <a:buFont typeface="Arial" charset="0"/>
              <a:buNone/>
              <a:defRPr/>
            </a:pPr>
            <a:endParaRPr lang="en-US" sz="1400" dirty="0" smtClean="0"/>
          </a:p>
          <a:p>
            <a:pPr marL="0" lvl="2" indent="0">
              <a:buFont typeface="Arial" pitchFamily="34" charset="0"/>
              <a:buNone/>
              <a:defRPr/>
            </a:pPr>
            <a:r>
              <a:rPr lang="en-US" sz="1400" dirty="0" smtClean="0"/>
              <a:t>- 	</a:t>
            </a:r>
            <a:r>
              <a:rPr lang="en-US" sz="1400" b="1" dirty="0" smtClean="0">
                <a:solidFill>
                  <a:srgbClr val="00B050"/>
                </a:solidFill>
              </a:rPr>
              <a:t>Fully enclosed toe and heel</a:t>
            </a:r>
          </a:p>
          <a:p>
            <a:pPr marL="0" lvl="2" indent="0">
              <a:buFont typeface="Arial" pitchFamily="34" charset="0"/>
              <a:buNone/>
              <a:defRPr/>
            </a:pPr>
            <a:r>
              <a:rPr lang="en-US" sz="1400" dirty="0" smtClean="0">
                <a:solidFill>
                  <a:srgbClr val="00B050"/>
                </a:solidFill>
              </a:rPr>
              <a:t>-	Maximum heel height of 1½”</a:t>
            </a:r>
          </a:p>
          <a:p>
            <a:pPr marL="0" lvl="2" indent="0">
              <a:buFont typeface="Arial" pitchFamily="34" charset="0"/>
              <a:buNone/>
              <a:defRPr/>
            </a:pPr>
            <a:r>
              <a:rPr lang="en-US" sz="1400" dirty="0" smtClean="0">
                <a:solidFill>
                  <a:srgbClr val="00B050"/>
                </a:solidFill>
              </a:rPr>
              <a:t>-	Slip-resistant sole</a:t>
            </a:r>
          </a:p>
          <a:p>
            <a:pPr lvl="1">
              <a:defRPr/>
            </a:pPr>
            <a:endParaRPr lang="en-US" sz="1400" dirty="0" smtClean="0"/>
          </a:p>
          <a:p>
            <a:pPr lvl="1">
              <a:defRPr/>
            </a:pPr>
            <a:endParaRPr lang="en-US" sz="1400" dirty="0"/>
          </a:p>
          <a:p>
            <a:pPr lvl="1">
              <a:defRPr/>
            </a:pPr>
            <a:endParaRPr lang="en-US" sz="1400" dirty="0"/>
          </a:p>
          <a:p>
            <a:pPr marL="0" lvl="1" indent="0">
              <a:spcBef>
                <a:spcPts val="0"/>
              </a:spcBef>
              <a:buFont typeface="Arial" pitchFamily="34" charset="0"/>
              <a:buNone/>
              <a:defRPr/>
            </a:pPr>
            <a:r>
              <a:rPr lang="en-US" sz="1400" u="sng" dirty="0" smtClean="0"/>
              <a:t>Footwear </a:t>
            </a:r>
            <a:r>
              <a:rPr lang="en-US" sz="1400" b="1" u="sng" dirty="0" smtClean="0"/>
              <a:t>Not Permitted </a:t>
            </a:r>
            <a:r>
              <a:rPr lang="en-US" sz="1400" u="sng" dirty="0" smtClean="0"/>
              <a:t>in these areas include:</a:t>
            </a:r>
          </a:p>
          <a:p>
            <a:pPr marL="0" lvl="1" indent="0">
              <a:spcBef>
                <a:spcPts val="0"/>
              </a:spcBef>
              <a:buFont typeface="Arial" pitchFamily="34" charset="0"/>
              <a:buNone/>
              <a:defRPr/>
            </a:pPr>
            <a:endParaRPr lang="en-US" sz="1400" u="sng" dirty="0" smtClean="0"/>
          </a:p>
          <a:p>
            <a:pPr marL="285750" lvl="1">
              <a:spcBef>
                <a:spcPts val="0"/>
              </a:spcBef>
              <a:defRPr/>
            </a:pPr>
            <a:r>
              <a:rPr lang="en-US" sz="1400" dirty="0" smtClean="0">
                <a:solidFill>
                  <a:srgbClr val="FF0000"/>
                </a:solidFill>
              </a:rPr>
              <a:t>Crocs with vent holes on the top/sides </a:t>
            </a:r>
          </a:p>
          <a:p>
            <a:pPr marL="285750" lvl="1">
              <a:spcBef>
                <a:spcPts val="0"/>
              </a:spcBef>
              <a:defRPr/>
            </a:pPr>
            <a:r>
              <a:rPr lang="en-US" sz="1400" dirty="0" smtClean="0">
                <a:solidFill>
                  <a:srgbClr val="FF0000"/>
                </a:solidFill>
              </a:rPr>
              <a:t>Crocs without a heel strap</a:t>
            </a:r>
          </a:p>
          <a:p>
            <a:pPr marL="285750" lvl="1">
              <a:spcBef>
                <a:spcPts val="0"/>
              </a:spcBef>
              <a:defRPr/>
            </a:pPr>
            <a:r>
              <a:rPr lang="en-US" sz="1400" dirty="0" smtClean="0">
                <a:solidFill>
                  <a:srgbClr val="FF0000"/>
                </a:solidFill>
              </a:rPr>
              <a:t>Clogs </a:t>
            </a:r>
          </a:p>
          <a:p>
            <a:pPr marL="0" lvl="1" indent="0">
              <a:spcBef>
                <a:spcPts val="0"/>
              </a:spcBef>
              <a:buFont typeface="Arial" pitchFamily="34" charset="0"/>
              <a:buNone/>
              <a:defRPr/>
            </a:pPr>
            <a:endParaRPr lang="en-US" sz="1400" dirty="0" smtClean="0"/>
          </a:p>
          <a:p>
            <a:pPr marL="0" lvl="1" indent="0">
              <a:spcBef>
                <a:spcPts val="0"/>
              </a:spcBef>
              <a:buFont typeface="Arial" pitchFamily="34" charset="0"/>
              <a:buNone/>
              <a:defRPr/>
            </a:pPr>
            <a:endParaRPr lang="en-US" sz="1400" dirty="0" smtClean="0"/>
          </a:p>
          <a:p>
            <a:pPr marL="0" lvl="1" indent="0">
              <a:spcBef>
                <a:spcPts val="0"/>
              </a:spcBef>
              <a:buFont typeface="Arial" pitchFamily="34" charset="0"/>
              <a:buNone/>
              <a:defRPr/>
            </a:pPr>
            <a:r>
              <a:rPr lang="en-US" sz="1400" b="1" dirty="0" smtClean="0"/>
              <a:t>    </a:t>
            </a:r>
          </a:p>
          <a:p>
            <a:pPr marL="0" lvl="1" indent="0">
              <a:spcBef>
                <a:spcPts val="0"/>
              </a:spcBef>
              <a:buFont typeface="Arial" pitchFamily="34" charset="0"/>
              <a:buNone/>
              <a:defRPr/>
            </a:pPr>
            <a:endParaRPr lang="en-US" sz="1400" b="1" dirty="0"/>
          </a:p>
          <a:p>
            <a:pPr marL="0" lvl="1" indent="0">
              <a:spcBef>
                <a:spcPts val="0"/>
              </a:spcBef>
              <a:buFont typeface="Arial" pitchFamily="34" charset="0"/>
              <a:buNone/>
              <a:defRPr/>
            </a:pPr>
            <a:r>
              <a:rPr lang="en-US" sz="1400" b="1" dirty="0" smtClean="0">
                <a:solidFill>
                  <a:srgbClr val="FF0000"/>
                </a:solidFill>
              </a:rPr>
              <a:t>    Flip flops</a:t>
            </a:r>
            <a:r>
              <a:rPr lang="en-US" sz="1400" dirty="0" smtClean="0">
                <a:solidFill>
                  <a:srgbClr val="FF0000"/>
                </a:solidFill>
              </a:rPr>
              <a:t> </a:t>
            </a:r>
            <a:r>
              <a:rPr lang="en-US" sz="1400" dirty="0" smtClean="0"/>
              <a:t>are </a:t>
            </a:r>
            <a:r>
              <a:rPr lang="en-US" sz="1400" b="1" dirty="0" smtClean="0"/>
              <a:t>NOT permitted </a:t>
            </a:r>
            <a:r>
              <a:rPr lang="en-US" sz="1400" dirty="0" smtClean="0"/>
              <a:t>anywhere on the premises</a:t>
            </a:r>
          </a:p>
        </p:txBody>
      </p:sp>
      <p:sp>
        <p:nvSpPr>
          <p:cNvPr id="15" name="Right Triangle 14"/>
          <p:cNvSpPr/>
          <p:nvPr/>
        </p:nvSpPr>
        <p:spPr>
          <a:xfrm>
            <a:off x="0" y="6467475"/>
            <a:ext cx="428625" cy="390525"/>
          </a:xfrm>
          <a:prstGeom prst="rtTriangl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9461" name="Picture 11" descr="C:\Users\noonanj\AppData\Local\Microsoft\Windows\Temporary Internet Files\Content.IE5\HDV6CDXF\Hoka-Clift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7313" y="2046288"/>
            <a:ext cx="1622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2" descr="C:\Users\noonanj\AppData\Local\Microsoft\Windows\Temporary Internet Files\Content.IE5\WYZRUO4A\croc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488" y="3689350"/>
            <a:ext cx="11191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4" descr="C:\Users\noonanj\AppData\Local\Microsoft\Windows\Temporary Internet Files\Content.IE5\HDV6CDXF\Pink-Sparkle-Lamo-Flip-Fl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488" y="5187950"/>
            <a:ext cx="1238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5" descr="C:\Users\noonanj\AppData\Local\Microsoft\Windows\Temporary Internet Files\Content.IE5\WYZRUO4A\large-Alphabet-Letter-X-66.6-3871[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4575" y="3805238"/>
            <a:ext cx="611188"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5" descr="C:\Users\noonanj\AppData\Local\Microsoft\Windows\Temporary Internet Files\Content.IE5\WYZRUO4A\large-Alphabet-Letter-X-66.6-3871[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4575" y="5187950"/>
            <a:ext cx="6111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6" descr="C:\Users\noonanj\AppData\Local\Microsoft\Windows\Temporary Internet Files\Content.IE5\NE2BNTEM\checkmark-150x14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7888" y="2046288"/>
            <a:ext cx="88741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KGH_bright2">
  <a:themeElements>
    <a:clrScheme name="KGH Custom Colours 1">
      <a:dk1>
        <a:sysClr val="windowText" lastClr="000000"/>
      </a:dk1>
      <a:lt1>
        <a:srgbClr val="FFFFFF"/>
      </a:lt1>
      <a:dk2>
        <a:srgbClr val="00549F"/>
      </a:dk2>
      <a:lt2>
        <a:srgbClr val="FFFFFF"/>
      </a:lt2>
      <a:accent1>
        <a:srgbClr val="B71234"/>
      </a:accent1>
      <a:accent2>
        <a:srgbClr val="3DB7E4"/>
      </a:accent2>
      <a:accent3>
        <a:srgbClr val="E37C7B"/>
      </a:accent3>
      <a:accent4>
        <a:srgbClr val="D1D4D3"/>
      </a:accent4>
      <a:accent5>
        <a:srgbClr val="B3B6DD"/>
      </a:accent5>
      <a:accent6>
        <a:srgbClr val="FFD18B"/>
      </a:accent6>
      <a:hlink>
        <a:srgbClr val="3DB7E4"/>
      </a:hlink>
      <a:folHlink>
        <a:srgbClr val="00549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13196</TotalTime>
  <Words>6128</Words>
  <Application>Microsoft Office PowerPoint</Application>
  <PresentationFormat>On-screen Show (4:3)</PresentationFormat>
  <Paragraphs>727</Paragraphs>
  <Slides>66</Slides>
  <Notes>16</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KGH_bright2</vt:lpstr>
      <vt:lpstr>PowerPoint Presentation</vt:lpstr>
      <vt:lpstr>Introduction </vt:lpstr>
      <vt:lpstr>Introduction </vt:lpstr>
      <vt:lpstr>Learning Objectives</vt:lpstr>
      <vt:lpstr>Learning Objectives</vt:lpstr>
      <vt:lpstr>Health &amp; Safety Policies </vt:lpstr>
      <vt:lpstr>Common Hazards in Health Care </vt:lpstr>
      <vt:lpstr>Key Health &amp; Safety Policies </vt:lpstr>
      <vt:lpstr>Safe Footwear Policy</vt:lpstr>
      <vt:lpstr>Scent Free Policy </vt:lpstr>
      <vt:lpstr>Food and Drink Policy</vt:lpstr>
      <vt:lpstr>Food and Drink Policy</vt:lpstr>
      <vt:lpstr>Hazardous Materials (WHMIS)</vt:lpstr>
      <vt:lpstr>MSDS Database Link</vt:lpstr>
      <vt:lpstr>Chemical Exposure</vt:lpstr>
      <vt:lpstr>Chemical Exposure</vt:lpstr>
      <vt:lpstr>Preventing Slips/Trips/Falls</vt:lpstr>
      <vt:lpstr>Preventing Slips/Trips/Falls</vt:lpstr>
      <vt:lpstr>Personal Protective Equipment (PPE)</vt:lpstr>
      <vt:lpstr>Radiation (X-Ray) Safety   </vt:lpstr>
      <vt:lpstr>PowerPoint Presentation</vt:lpstr>
      <vt:lpstr>PPE &amp; Hazardous Drugs </vt:lpstr>
      <vt:lpstr>PPE for Hazardous Drugs  </vt:lpstr>
      <vt:lpstr>PPE for Hazardous Drugs  </vt:lpstr>
      <vt:lpstr>Signage for Hazardous Drugs  </vt:lpstr>
      <vt:lpstr>Management of Equipment &amp; Linens </vt:lpstr>
      <vt:lpstr>Spill Management &amp; Exposures </vt:lpstr>
      <vt:lpstr>Potentially Infectious Agents &amp; Routine Practices  </vt:lpstr>
      <vt:lpstr>Routine Practices Include:  </vt:lpstr>
      <vt:lpstr>Routine Practices Include:  </vt:lpstr>
      <vt:lpstr>Conducting a Risk Assessment</vt:lpstr>
      <vt:lpstr>   Additional Precautions </vt:lpstr>
      <vt:lpstr>Contact Precautions</vt:lpstr>
      <vt:lpstr>Droplet Precautions</vt:lpstr>
      <vt:lpstr>Contact &amp; Droplet Precautions</vt:lpstr>
      <vt:lpstr>Airborne Precautions</vt:lpstr>
      <vt:lpstr>Donning PPE</vt:lpstr>
      <vt:lpstr>Removing (doffing) PPE</vt:lpstr>
      <vt:lpstr>Safe Disposal of Wastes </vt:lpstr>
      <vt:lpstr>Exposure to Blood/Body Fluids </vt:lpstr>
      <vt:lpstr>Exposure to Blood/Body Fluids </vt:lpstr>
      <vt:lpstr>Reporting Incidents/Injuries</vt:lpstr>
      <vt:lpstr>Reporting Incidents/Injuries</vt:lpstr>
      <vt:lpstr> </vt:lpstr>
      <vt:lpstr> </vt:lpstr>
      <vt:lpstr>Workplace Violence Prevention </vt:lpstr>
      <vt:lpstr>Triggers of Violent Behaviour </vt:lpstr>
      <vt:lpstr>Prevention of Patient-Related Violence </vt:lpstr>
      <vt:lpstr>PowerPoint Presentation</vt:lpstr>
      <vt:lpstr>PowerPoint Presentation</vt:lpstr>
      <vt:lpstr>PowerPoint Presentation</vt:lpstr>
      <vt:lpstr> </vt:lpstr>
      <vt:lpstr>Prevention of Physical Violence</vt:lpstr>
      <vt:lpstr>PowerPoint Presentation</vt:lpstr>
      <vt:lpstr>PowerPoint Presentation</vt:lpstr>
      <vt:lpstr>Workplace Harassment </vt:lpstr>
      <vt:lpstr>PowerPoint Presentation</vt:lpstr>
      <vt:lpstr>Resources available to Students  </vt:lpstr>
      <vt:lpstr>Infection Prevention &amp; Control </vt:lpstr>
      <vt:lpstr>PowerPoint Presentation</vt:lpstr>
      <vt:lpstr>Infection Prevention &amp; Control </vt:lpstr>
      <vt:lpstr>Infection Prevention &amp; Control </vt:lpstr>
      <vt:lpstr>Infection Prevention &amp; Control </vt:lpstr>
      <vt:lpstr>Infection Prevention &amp; Control </vt:lpstr>
      <vt:lpstr>Summary </vt:lpstr>
      <vt:lpstr>PowerPoint Presentation</vt:lpstr>
    </vt:vector>
  </TitlesOfParts>
  <Company>BmDodo Strategic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Michael Bush</cp:lastModifiedBy>
  <cp:revision>218</cp:revision>
  <dcterms:created xsi:type="dcterms:W3CDTF">2010-02-25T15:52:19Z</dcterms:created>
  <dcterms:modified xsi:type="dcterms:W3CDTF">2016-04-26T14:58:12Z</dcterms:modified>
</cp:coreProperties>
</file>