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9" r:id="rId2"/>
  </p:sldMasterIdLst>
  <p:notesMasterIdLst>
    <p:notesMasterId r:id="rId33"/>
  </p:notesMasterIdLst>
  <p:sldIdLst>
    <p:sldId id="256" r:id="rId3"/>
    <p:sldId id="257" r:id="rId4"/>
    <p:sldId id="262" r:id="rId5"/>
    <p:sldId id="258" r:id="rId6"/>
    <p:sldId id="263" r:id="rId7"/>
    <p:sldId id="264" r:id="rId8"/>
    <p:sldId id="259" r:id="rId9"/>
    <p:sldId id="265" r:id="rId10"/>
    <p:sldId id="266" r:id="rId11"/>
    <p:sldId id="289" r:id="rId12"/>
    <p:sldId id="268" r:id="rId13"/>
    <p:sldId id="267" r:id="rId14"/>
    <p:sldId id="269" r:id="rId15"/>
    <p:sldId id="270" r:id="rId16"/>
    <p:sldId id="271" r:id="rId17"/>
    <p:sldId id="272" r:id="rId18"/>
    <p:sldId id="273" r:id="rId19"/>
    <p:sldId id="276" r:id="rId20"/>
    <p:sldId id="275" r:id="rId21"/>
    <p:sldId id="278" r:id="rId22"/>
    <p:sldId id="280" r:id="rId23"/>
    <p:sldId id="279" r:id="rId24"/>
    <p:sldId id="281" r:id="rId25"/>
    <p:sldId id="282" r:id="rId26"/>
    <p:sldId id="283" r:id="rId27"/>
    <p:sldId id="277" r:id="rId28"/>
    <p:sldId id="284" r:id="rId29"/>
    <p:sldId id="285" r:id="rId30"/>
    <p:sldId id="286" r:id="rId31"/>
    <p:sldId id="28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90" d="100"/>
          <a:sy n="90" d="100"/>
        </p:scale>
        <p:origin x="-918" y="-72"/>
      </p:cViewPr>
      <p:guideLst>
        <p:guide orient="horz" pos="950"/>
        <p:guide pos="24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F9EDF4-228A-4670-B859-0C4759A7AE9C}" type="datetimeFigureOut">
              <a:rPr lang="en-CA" smtClean="0"/>
              <a:t>2015/08/11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143674-9A24-44D2-BEC6-3A2A4EABAD7B}" type="slidenum">
              <a:rPr lang="en-CA" smtClean="0"/>
              <a:t>‹#›</a:t>
            </a:fld>
            <a:endParaRPr lang="en-CA"/>
          </a:p>
        </p:txBody>
      </p:sp>
    </p:spTree>
    <p:extLst>
      <p:ext uri="{BB962C8B-B14F-4D97-AF65-F5344CB8AC3E}">
        <p14:creationId xmlns:p14="http://schemas.microsoft.com/office/powerpoint/2010/main" val="1644746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Illustration adopted from Educational</a:t>
            </a:r>
            <a:r>
              <a:rPr lang="en-US" baseline="0" dirty="0" smtClean="0"/>
              <a:t> Material from the </a:t>
            </a:r>
            <a:r>
              <a:rPr lang="en-US" baseline="0" dirty="0" err="1" smtClean="0"/>
              <a:t>Saunder’s</a:t>
            </a:r>
            <a:r>
              <a:rPr lang="en-US" baseline="0" dirty="0" smtClean="0"/>
              <a:t> Group Inc. </a:t>
            </a:r>
            <a:endParaRPr lang="en-CA" dirty="0"/>
          </a:p>
        </p:txBody>
      </p:sp>
      <p:sp>
        <p:nvSpPr>
          <p:cNvPr id="4" name="Slide Number Placeholder 3"/>
          <p:cNvSpPr>
            <a:spLocks noGrp="1"/>
          </p:cNvSpPr>
          <p:nvPr>
            <p:ph type="sldNum" sz="quarter" idx="10"/>
          </p:nvPr>
        </p:nvSpPr>
        <p:spPr/>
        <p:txBody>
          <a:bodyPr/>
          <a:lstStyle/>
          <a:p>
            <a:fld id="{EA143674-9A24-44D2-BEC6-3A2A4EABAD7B}" type="slidenum">
              <a:rPr lang="en-CA" smtClean="0"/>
              <a:t>11</a:t>
            </a:fld>
            <a:endParaRPr lang="en-CA"/>
          </a:p>
        </p:txBody>
      </p:sp>
    </p:spTree>
    <p:extLst>
      <p:ext uri="{BB962C8B-B14F-4D97-AF65-F5344CB8AC3E}">
        <p14:creationId xmlns:p14="http://schemas.microsoft.com/office/powerpoint/2010/main" val="2270398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US"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336911" y="6292846"/>
            <a:ext cx="2133600" cy="365125"/>
          </a:xfrm>
        </p:spPr>
        <p:txBody>
          <a:bodyPr/>
          <a:lstStyle/>
          <a:p>
            <a:fld id="{6319449E-6E4A-B644-BB16-FC38D1EA6E80}" type="datetimeFigureOut">
              <a:rPr lang="en-US" smtClean="0"/>
              <a:pPr/>
              <a:t>8/11/2015</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9563" y="261936"/>
            <a:ext cx="6143625" cy="738188"/>
          </a:xfrm>
        </p:spPr>
        <p:txBody>
          <a:bodyPr/>
          <a:lstStyle>
            <a:lvl1pPr>
              <a:defRPr>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09563" y="1206493"/>
            <a:ext cx="2666996" cy="666756"/>
          </a:xfrm>
        </p:spPr>
        <p:txBody>
          <a:bodyPr anchor="t">
            <a:noAutofit/>
          </a:bodyPr>
          <a:lstStyle>
            <a:lvl1pPr marL="0" indent="0">
              <a:buNone/>
              <a:defRPr sz="2000" b="1">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9563" y="2103433"/>
            <a:ext cx="2666995" cy="4071942"/>
          </a:xfrm>
        </p:spPr>
        <p:txBody>
          <a:bodyPr>
            <a:normAutofit/>
          </a:bodyPr>
          <a:lstStyle>
            <a:lvl1pPr marL="182563" indent="-182563">
              <a:defRPr sz="20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5" name="Text Placeholder 4"/>
          <p:cNvSpPr>
            <a:spLocks noGrp="1"/>
          </p:cNvSpPr>
          <p:nvPr>
            <p:ph type="body" sz="quarter" idx="3"/>
          </p:nvPr>
        </p:nvSpPr>
        <p:spPr>
          <a:xfrm>
            <a:off x="3192465" y="1214431"/>
            <a:ext cx="2697161" cy="650880"/>
          </a:xfrm>
        </p:spPr>
        <p:txBody>
          <a:bodyPr anchor="t">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224218" y="2087557"/>
            <a:ext cx="2665407" cy="4087818"/>
          </a:xfrm>
        </p:spPr>
        <p:txBody>
          <a:bodyPr>
            <a:normAutofit/>
          </a:bodyPr>
          <a:lstStyle>
            <a:lvl1pPr marL="182563" indent="-182563">
              <a:defRPr sz="20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319449E-6E4A-B644-BB16-FC38D1EA6E80}" type="datetimeFigureOut">
              <a:rPr lang="en-US" smtClean="0"/>
              <a:pPr/>
              <a:t>8/11/2015</a:t>
            </a:fld>
            <a:endParaRPr lang="en-US"/>
          </a:p>
        </p:txBody>
      </p:sp>
      <p:sp>
        <p:nvSpPr>
          <p:cNvPr id="8" name="Text Placeholder 4"/>
          <p:cNvSpPr>
            <a:spLocks noGrp="1"/>
          </p:cNvSpPr>
          <p:nvPr>
            <p:ph type="body" sz="quarter" idx="11"/>
          </p:nvPr>
        </p:nvSpPr>
        <p:spPr>
          <a:xfrm>
            <a:off x="6169027" y="1214431"/>
            <a:ext cx="2697161" cy="650880"/>
          </a:xfrm>
        </p:spPr>
        <p:txBody>
          <a:bodyPr anchor="t">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Content Placeholder 5"/>
          <p:cNvSpPr>
            <a:spLocks noGrp="1"/>
          </p:cNvSpPr>
          <p:nvPr>
            <p:ph sz="quarter" idx="12"/>
          </p:nvPr>
        </p:nvSpPr>
        <p:spPr>
          <a:xfrm>
            <a:off x="6200780" y="2087557"/>
            <a:ext cx="2665407" cy="4087818"/>
          </a:xfrm>
        </p:spPr>
        <p:txBody>
          <a:bodyPr>
            <a:normAutofit/>
          </a:bodyPr>
          <a:lstStyle>
            <a:lvl1pPr marL="182563" indent="-182563">
              <a:defRPr sz="20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9563" y="269874"/>
            <a:ext cx="6143625" cy="738188"/>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19449E-6E4A-B644-BB16-FC38D1EA6E80}" type="datetimeFigureOut">
              <a:rPr lang="en-US" smtClean="0"/>
              <a:pPr/>
              <a:t>8/11/2015</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19449E-6E4A-B644-BB16-FC38D1EA6E80}" type="datetimeFigureOut">
              <a:rPr lang="en-US" smtClean="0"/>
              <a:pPr/>
              <a:t>8/11/2015</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26250" y="1373188"/>
            <a:ext cx="1960563" cy="2095500"/>
          </a:xfrm>
        </p:spPr>
        <p:txBody>
          <a:bodyPr anchor="t">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33375" y="1373187"/>
            <a:ext cx="6075875" cy="3913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11123" y="5619750"/>
            <a:ext cx="6234127" cy="531813"/>
          </a:xfrm>
        </p:spPr>
        <p:txBody>
          <a:bodyP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19449E-6E4A-B644-BB16-FC38D1EA6E80}" type="datetimeFigureOut">
              <a:rPr lang="en-US" smtClean="0"/>
              <a:pPr/>
              <a:t>8/11/2015</a:t>
            </a:fld>
            <a:endParaRPr lang="en-US"/>
          </a:p>
        </p:txBody>
      </p:sp>
      <p:sp>
        <p:nvSpPr>
          <p:cNvPr id="8" name="Title 1"/>
          <p:cNvSpPr txBox="1">
            <a:spLocks/>
          </p:cNvSpPr>
          <p:nvPr userDrawn="1"/>
        </p:nvSpPr>
        <p:spPr>
          <a:xfrm>
            <a:off x="309563" y="261936"/>
            <a:ext cx="6143625" cy="738188"/>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CA" sz="3700" b="0" i="0" u="none" strike="noStrike" kern="1200" cap="none" spc="0" normalizeH="0" baseline="0" noProof="0" dirty="0" smtClean="0">
                <a:ln>
                  <a:noFill/>
                </a:ln>
                <a:solidFill>
                  <a:schemeClr val="bg1"/>
                </a:solidFill>
                <a:effectLst/>
                <a:uLnTx/>
                <a:uFillTx/>
                <a:latin typeface="Myriad Pro"/>
                <a:ea typeface="+mj-ea"/>
                <a:cs typeface="Myriad Pro"/>
              </a:rPr>
              <a:t>Click to edit Master title style</a:t>
            </a:r>
            <a:endParaRPr kumimoji="0" lang="en-US" sz="3700" b="0" i="0" u="none" strike="noStrike" kern="1200" cap="none" spc="0" normalizeH="0" baseline="0" noProof="0" dirty="0" smtClean="0">
              <a:ln>
                <a:noFill/>
              </a:ln>
              <a:solidFill>
                <a:schemeClr val="bg1"/>
              </a:solidFill>
              <a:effectLst/>
              <a:uLnTx/>
              <a:uFillTx/>
              <a:latin typeface="Myriad Pro"/>
              <a:ea typeface="+mj-ea"/>
              <a:cs typeface="Myriad Pr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33376" y="1357312"/>
            <a:ext cx="4040188" cy="28019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15908" y="4516438"/>
            <a:ext cx="3978276" cy="1635125"/>
          </a:xfrm>
        </p:spPr>
        <p:txBody>
          <a:bodyPr>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19449E-6E4A-B644-BB16-FC38D1EA6E80}" type="datetimeFigureOut">
              <a:rPr lang="en-US" smtClean="0"/>
              <a:pPr/>
              <a:t>8/11/2015</a:t>
            </a:fld>
            <a:endParaRPr lang="en-US"/>
          </a:p>
        </p:txBody>
      </p:sp>
      <p:sp>
        <p:nvSpPr>
          <p:cNvPr id="8" name="Title 1"/>
          <p:cNvSpPr txBox="1">
            <a:spLocks/>
          </p:cNvSpPr>
          <p:nvPr userDrawn="1"/>
        </p:nvSpPr>
        <p:spPr>
          <a:xfrm>
            <a:off x="309563" y="261936"/>
            <a:ext cx="6143625" cy="738188"/>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CA" sz="3700" b="0" i="0" u="none" strike="noStrike" kern="1200" cap="none" spc="0" normalizeH="0" baseline="0" noProof="0" dirty="0" smtClean="0">
                <a:ln>
                  <a:noFill/>
                </a:ln>
                <a:solidFill>
                  <a:schemeClr val="bg1"/>
                </a:solidFill>
                <a:effectLst/>
                <a:uLnTx/>
                <a:uFillTx/>
                <a:latin typeface="Myriad Pro"/>
                <a:ea typeface="+mj-ea"/>
                <a:cs typeface="Myriad Pro"/>
              </a:rPr>
              <a:t>Click to edit Master title style</a:t>
            </a:r>
            <a:endParaRPr kumimoji="0" lang="en-US" sz="3700" b="0" i="0" u="none" strike="noStrike" kern="1200" cap="none" spc="0" normalizeH="0" baseline="0" noProof="0" dirty="0" smtClean="0">
              <a:ln>
                <a:noFill/>
              </a:ln>
              <a:solidFill>
                <a:schemeClr val="bg1"/>
              </a:solidFill>
              <a:effectLst/>
              <a:uLnTx/>
              <a:uFillTx/>
              <a:latin typeface="Myriad Pro"/>
              <a:ea typeface="+mj-ea"/>
              <a:cs typeface="Myriad Pro"/>
            </a:endParaRPr>
          </a:p>
        </p:txBody>
      </p:sp>
      <p:sp>
        <p:nvSpPr>
          <p:cNvPr id="7" name="Picture Placeholder 2"/>
          <p:cNvSpPr>
            <a:spLocks noGrp="1"/>
          </p:cNvSpPr>
          <p:nvPr>
            <p:ph type="pic" idx="11"/>
          </p:nvPr>
        </p:nvSpPr>
        <p:spPr>
          <a:xfrm>
            <a:off x="4770438" y="1357312"/>
            <a:ext cx="4040188" cy="28019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9" name="Text Placeholder 3"/>
          <p:cNvSpPr>
            <a:spLocks noGrp="1"/>
          </p:cNvSpPr>
          <p:nvPr>
            <p:ph type="body" sz="half" idx="12"/>
          </p:nvPr>
        </p:nvSpPr>
        <p:spPr>
          <a:xfrm>
            <a:off x="4752970" y="4516438"/>
            <a:ext cx="3978276" cy="1635125"/>
          </a:xfrm>
        </p:spPr>
        <p:txBody>
          <a:bodyPr>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01936" y="2841625"/>
            <a:ext cx="3627438" cy="13255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319449E-6E4A-B644-BB16-FC38D1EA6E80}" type="datetimeFigureOut">
              <a:rPr lang="en-US" smtClean="0"/>
              <a:pPr/>
              <a:t>8/11/2015</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056522A9-9F8E-4C1D-AA98-4AE090A82A29}" type="datetimeFigureOut">
              <a:rPr lang="en-CA" smtClean="0">
                <a:solidFill>
                  <a:prstClr val="white">
                    <a:tint val="75000"/>
                  </a:prstClr>
                </a:solidFill>
              </a:rPr>
              <a:pPr/>
              <a:t>2015/08/11</a:t>
            </a:fld>
            <a:endParaRPr lang="en-CA">
              <a:solidFill>
                <a:prstClr val="white">
                  <a:tint val="75000"/>
                </a:prstClr>
              </a:solidFill>
            </a:endParaRPr>
          </a:p>
        </p:txBody>
      </p:sp>
      <p:sp>
        <p:nvSpPr>
          <p:cNvPr id="5" name="Footer Placeholder 4"/>
          <p:cNvSpPr>
            <a:spLocks noGrp="1"/>
          </p:cNvSpPr>
          <p:nvPr>
            <p:ph type="ftr" sz="quarter" idx="11"/>
          </p:nvPr>
        </p:nvSpPr>
        <p:spPr/>
        <p:txBody>
          <a:bodyPr/>
          <a:lstStyle/>
          <a:p>
            <a:endParaRPr lang="en-CA">
              <a:solidFill>
                <a:prstClr val="white">
                  <a:tint val="75000"/>
                </a:prstClr>
              </a:solidFill>
            </a:endParaRPr>
          </a:p>
        </p:txBody>
      </p:sp>
      <p:sp>
        <p:nvSpPr>
          <p:cNvPr id="6" name="Slide Number Placeholder 5"/>
          <p:cNvSpPr>
            <a:spLocks noGrp="1"/>
          </p:cNvSpPr>
          <p:nvPr>
            <p:ph type="sldNum" sz="quarter" idx="12"/>
          </p:nvPr>
        </p:nvSpPr>
        <p:spPr/>
        <p:txBody>
          <a:bodyPr/>
          <a:lstStyle/>
          <a:p>
            <a:fld id="{0B130313-269A-4485-8FF2-EEC95B032CD1}" type="slidenum">
              <a:rPr lang="en-CA" smtClean="0">
                <a:solidFill>
                  <a:prstClr val="white">
                    <a:tint val="75000"/>
                  </a:prstClr>
                </a:solidFill>
              </a:rPr>
              <a:pPr/>
              <a:t>‹#›</a:t>
            </a:fld>
            <a:endParaRPr lang="en-CA">
              <a:solidFill>
                <a:prstClr val="white">
                  <a:tint val="75000"/>
                </a:prstClr>
              </a:solidFill>
            </a:endParaRPr>
          </a:p>
        </p:txBody>
      </p:sp>
    </p:spTree>
    <p:extLst>
      <p:ext uri="{BB962C8B-B14F-4D97-AF65-F5344CB8AC3E}">
        <p14:creationId xmlns:p14="http://schemas.microsoft.com/office/powerpoint/2010/main" val="1904827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56522A9-9F8E-4C1D-AA98-4AE090A82A29}" type="datetimeFigureOut">
              <a:rPr lang="en-CA" smtClean="0">
                <a:solidFill>
                  <a:prstClr val="white">
                    <a:tint val="75000"/>
                  </a:prstClr>
                </a:solidFill>
              </a:rPr>
              <a:pPr/>
              <a:t>2015/08/11</a:t>
            </a:fld>
            <a:endParaRPr lang="en-CA">
              <a:solidFill>
                <a:prstClr val="white">
                  <a:tint val="75000"/>
                </a:prstClr>
              </a:solidFill>
            </a:endParaRPr>
          </a:p>
        </p:txBody>
      </p:sp>
      <p:sp>
        <p:nvSpPr>
          <p:cNvPr id="5" name="Footer Placeholder 4"/>
          <p:cNvSpPr>
            <a:spLocks noGrp="1"/>
          </p:cNvSpPr>
          <p:nvPr>
            <p:ph type="ftr" sz="quarter" idx="11"/>
          </p:nvPr>
        </p:nvSpPr>
        <p:spPr/>
        <p:txBody>
          <a:bodyPr/>
          <a:lstStyle/>
          <a:p>
            <a:endParaRPr lang="en-CA">
              <a:solidFill>
                <a:prstClr val="white">
                  <a:tint val="75000"/>
                </a:prstClr>
              </a:solidFill>
            </a:endParaRPr>
          </a:p>
        </p:txBody>
      </p:sp>
      <p:sp>
        <p:nvSpPr>
          <p:cNvPr id="6" name="Slide Number Placeholder 5"/>
          <p:cNvSpPr>
            <a:spLocks noGrp="1"/>
          </p:cNvSpPr>
          <p:nvPr>
            <p:ph type="sldNum" sz="quarter" idx="12"/>
          </p:nvPr>
        </p:nvSpPr>
        <p:spPr/>
        <p:txBody>
          <a:bodyPr/>
          <a:lstStyle/>
          <a:p>
            <a:fld id="{0B130313-269A-4485-8FF2-EEC95B032CD1}" type="slidenum">
              <a:rPr lang="en-CA" smtClean="0">
                <a:solidFill>
                  <a:prstClr val="white">
                    <a:tint val="75000"/>
                  </a:prstClr>
                </a:solidFill>
              </a:rPr>
              <a:pPr/>
              <a:t>‹#›</a:t>
            </a:fld>
            <a:endParaRPr lang="en-CA">
              <a:solidFill>
                <a:prstClr val="white">
                  <a:tint val="75000"/>
                </a:prstClr>
              </a:solidFill>
            </a:endParaRPr>
          </a:p>
        </p:txBody>
      </p:sp>
    </p:spTree>
    <p:extLst>
      <p:ext uri="{BB962C8B-B14F-4D97-AF65-F5344CB8AC3E}">
        <p14:creationId xmlns:p14="http://schemas.microsoft.com/office/powerpoint/2010/main" val="2036470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6522A9-9F8E-4C1D-AA98-4AE090A82A29}" type="datetimeFigureOut">
              <a:rPr lang="en-CA" smtClean="0">
                <a:solidFill>
                  <a:prstClr val="white">
                    <a:tint val="75000"/>
                  </a:prstClr>
                </a:solidFill>
              </a:rPr>
              <a:pPr/>
              <a:t>2015/08/11</a:t>
            </a:fld>
            <a:endParaRPr lang="en-CA">
              <a:solidFill>
                <a:prstClr val="white">
                  <a:tint val="75000"/>
                </a:prstClr>
              </a:solidFill>
            </a:endParaRPr>
          </a:p>
        </p:txBody>
      </p:sp>
      <p:sp>
        <p:nvSpPr>
          <p:cNvPr id="5" name="Footer Placeholder 4"/>
          <p:cNvSpPr>
            <a:spLocks noGrp="1"/>
          </p:cNvSpPr>
          <p:nvPr>
            <p:ph type="ftr" sz="quarter" idx="11"/>
          </p:nvPr>
        </p:nvSpPr>
        <p:spPr/>
        <p:txBody>
          <a:bodyPr/>
          <a:lstStyle/>
          <a:p>
            <a:endParaRPr lang="en-CA">
              <a:solidFill>
                <a:prstClr val="white">
                  <a:tint val="75000"/>
                </a:prstClr>
              </a:solidFill>
            </a:endParaRPr>
          </a:p>
        </p:txBody>
      </p:sp>
      <p:sp>
        <p:nvSpPr>
          <p:cNvPr id="6" name="Slide Number Placeholder 5"/>
          <p:cNvSpPr>
            <a:spLocks noGrp="1"/>
          </p:cNvSpPr>
          <p:nvPr>
            <p:ph type="sldNum" sz="quarter" idx="12"/>
          </p:nvPr>
        </p:nvSpPr>
        <p:spPr/>
        <p:txBody>
          <a:bodyPr/>
          <a:lstStyle/>
          <a:p>
            <a:fld id="{0B130313-269A-4485-8FF2-EEC95B032CD1}" type="slidenum">
              <a:rPr lang="en-CA" smtClean="0">
                <a:solidFill>
                  <a:prstClr val="white">
                    <a:tint val="75000"/>
                  </a:prstClr>
                </a:solidFill>
              </a:rPr>
              <a:pPr/>
              <a:t>‹#›</a:t>
            </a:fld>
            <a:endParaRPr lang="en-CA">
              <a:solidFill>
                <a:prstClr val="white">
                  <a:tint val="75000"/>
                </a:prstClr>
              </a:solidFill>
            </a:endParaRPr>
          </a:p>
        </p:txBody>
      </p:sp>
    </p:spTree>
    <p:extLst>
      <p:ext uri="{BB962C8B-B14F-4D97-AF65-F5344CB8AC3E}">
        <p14:creationId xmlns:p14="http://schemas.microsoft.com/office/powerpoint/2010/main" val="3892324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US"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336911" y="6292846"/>
            <a:ext cx="2133600" cy="365125"/>
          </a:xfrm>
        </p:spPr>
        <p:txBody>
          <a:bodyPr/>
          <a:lstStyle/>
          <a:p>
            <a:fld id="{6319449E-6E4A-B644-BB16-FC38D1EA6E80}" type="datetimeFigureOut">
              <a:rPr lang="en-US" smtClean="0"/>
              <a:pPr/>
              <a:t>8/11/2015</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056522A9-9F8E-4C1D-AA98-4AE090A82A29}" type="datetimeFigureOut">
              <a:rPr lang="en-CA" smtClean="0">
                <a:solidFill>
                  <a:prstClr val="white">
                    <a:tint val="75000"/>
                  </a:prstClr>
                </a:solidFill>
              </a:rPr>
              <a:pPr/>
              <a:t>2015/08/11</a:t>
            </a:fld>
            <a:endParaRPr lang="en-CA">
              <a:solidFill>
                <a:prstClr val="white">
                  <a:tint val="75000"/>
                </a:prstClr>
              </a:solidFill>
            </a:endParaRPr>
          </a:p>
        </p:txBody>
      </p:sp>
      <p:sp>
        <p:nvSpPr>
          <p:cNvPr id="6" name="Footer Placeholder 5"/>
          <p:cNvSpPr>
            <a:spLocks noGrp="1"/>
          </p:cNvSpPr>
          <p:nvPr>
            <p:ph type="ftr" sz="quarter" idx="11"/>
          </p:nvPr>
        </p:nvSpPr>
        <p:spPr/>
        <p:txBody>
          <a:bodyPr/>
          <a:lstStyle/>
          <a:p>
            <a:endParaRPr lang="en-CA">
              <a:solidFill>
                <a:prstClr val="white">
                  <a:tint val="75000"/>
                </a:prstClr>
              </a:solidFill>
            </a:endParaRPr>
          </a:p>
        </p:txBody>
      </p:sp>
      <p:sp>
        <p:nvSpPr>
          <p:cNvPr id="7" name="Slide Number Placeholder 6"/>
          <p:cNvSpPr>
            <a:spLocks noGrp="1"/>
          </p:cNvSpPr>
          <p:nvPr>
            <p:ph type="sldNum" sz="quarter" idx="12"/>
          </p:nvPr>
        </p:nvSpPr>
        <p:spPr/>
        <p:txBody>
          <a:bodyPr/>
          <a:lstStyle/>
          <a:p>
            <a:fld id="{0B130313-269A-4485-8FF2-EEC95B032CD1}" type="slidenum">
              <a:rPr lang="en-CA" smtClean="0">
                <a:solidFill>
                  <a:prstClr val="white">
                    <a:tint val="75000"/>
                  </a:prstClr>
                </a:solidFill>
              </a:rPr>
              <a:pPr/>
              <a:t>‹#›</a:t>
            </a:fld>
            <a:endParaRPr lang="en-CA">
              <a:solidFill>
                <a:prstClr val="white">
                  <a:tint val="75000"/>
                </a:prstClr>
              </a:solidFill>
            </a:endParaRPr>
          </a:p>
        </p:txBody>
      </p:sp>
    </p:spTree>
    <p:extLst>
      <p:ext uri="{BB962C8B-B14F-4D97-AF65-F5344CB8AC3E}">
        <p14:creationId xmlns:p14="http://schemas.microsoft.com/office/powerpoint/2010/main" val="1940499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056522A9-9F8E-4C1D-AA98-4AE090A82A29}" type="datetimeFigureOut">
              <a:rPr lang="en-CA" smtClean="0">
                <a:solidFill>
                  <a:prstClr val="white">
                    <a:tint val="75000"/>
                  </a:prstClr>
                </a:solidFill>
              </a:rPr>
              <a:pPr/>
              <a:t>2015/08/11</a:t>
            </a:fld>
            <a:endParaRPr lang="en-CA">
              <a:solidFill>
                <a:prstClr val="white">
                  <a:tint val="75000"/>
                </a:prstClr>
              </a:solidFill>
            </a:endParaRPr>
          </a:p>
        </p:txBody>
      </p:sp>
      <p:sp>
        <p:nvSpPr>
          <p:cNvPr id="8" name="Footer Placeholder 7"/>
          <p:cNvSpPr>
            <a:spLocks noGrp="1"/>
          </p:cNvSpPr>
          <p:nvPr>
            <p:ph type="ftr" sz="quarter" idx="11"/>
          </p:nvPr>
        </p:nvSpPr>
        <p:spPr/>
        <p:txBody>
          <a:bodyPr/>
          <a:lstStyle/>
          <a:p>
            <a:endParaRPr lang="en-CA">
              <a:solidFill>
                <a:prstClr val="white">
                  <a:tint val="75000"/>
                </a:prstClr>
              </a:solidFill>
            </a:endParaRPr>
          </a:p>
        </p:txBody>
      </p:sp>
      <p:sp>
        <p:nvSpPr>
          <p:cNvPr id="9" name="Slide Number Placeholder 8"/>
          <p:cNvSpPr>
            <a:spLocks noGrp="1"/>
          </p:cNvSpPr>
          <p:nvPr>
            <p:ph type="sldNum" sz="quarter" idx="12"/>
          </p:nvPr>
        </p:nvSpPr>
        <p:spPr/>
        <p:txBody>
          <a:bodyPr/>
          <a:lstStyle/>
          <a:p>
            <a:fld id="{0B130313-269A-4485-8FF2-EEC95B032CD1}" type="slidenum">
              <a:rPr lang="en-CA" smtClean="0">
                <a:solidFill>
                  <a:prstClr val="white">
                    <a:tint val="75000"/>
                  </a:prstClr>
                </a:solidFill>
              </a:rPr>
              <a:pPr/>
              <a:t>‹#›</a:t>
            </a:fld>
            <a:endParaRPr lang="en-CA">
              <a:solidFill>
                <a:prstClr val="white">
                  <a:tint val="75000"/>
                </a:prstClr>
              </a:solidFill>
            </a:endParaRPr>
          </a:p>
        </p:txBody>
      </p:sp>
    </p:spTree>
    <p:extLst>
      <p:ext uri="{BB962C8B-B14F-4D97-AF65-F5344CB8AC3E}">
        <p14:creationId xmlns:p14="http://schemas.microsoft.com/office/powerpoint/2010/main" val="1415616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056522A9-9F8E-4C1D-AA98-4AE090A82A29}" type="datetimeFigureOut">
              <a:rPr lang="en-CA" smtClean="0">
                <a:solidFill>
                  <a:prstClr val="white">
                    <a:tint val="75000"/>
                  </a:prstClr>
                </a:solidFill>
              </a:rPr>
              <a:pPr/>
              <a:t>2015/08/11</a:t>
            </a:fld>
            <a:endParaRPr lang="en-CA">
              <a:solidFill>
                <a:prstClr val="white">
                  <a:tint val="75000"/>
                </a:prstClr>
              </a:solidFill>
            </a:endParaRPr>
          </a:p>
        </p:txBody>
      </p:sp>
      <p:sp>
        <p:nvSpPr>
          <p:cNvPr id="4" name="Footer Placeholder 3"/>
          <p:cNvSpPr>
            <a:spLocks noGrp="1"/>
          </p:cNvSpPr>
          <p:nvPr>
            <p:ph type="ftr" sz="quarter" idx="11"/>
          </p:nvPr>
        </p:nvSpPr>
        <p:spPr/>
        <p:txBody>
          <a:bodyPr/>
          <a:lstStyle/>
          <a:p>
            <a:endParaRPr lang="en-CA">
              <a:solidFill>
                <a:prstClr val="white">
                  <a:tint val="75000"/>
                </a:prstClr>
              </a:solidFill>
            </a:endParaRPr>
          </a:p>
        </p:txBody>
      </p:sp>
      <p:sp>
        <p:nvSpPr>
          <p:cNvPr id="5" name="Slide Number Placeholder 4"/>
          <p:cNvSpPr>
            <a:spLocks noGrp="1"/>
          </p:cNvSpPr>
          <p:nvPr>
            <p:ph type="sldNum" sz="quarter" idx="12"/>
          </p:nvPr>
        </p:nvSpPr>
        <p:spPr/>
        <p:txBody>
          <a:bodyPr/>
          <a:lstStyle/>
          <a:p>
            <a:fld id="{0B130313-269A-4485-8FF2-EEC95B032CD1}" type="slidenum">
              <a:rPr lang="en-CA" smtClean="0">
                <a:solidFill>
                  <a:prstClr val="white">
                    <a:tint val="75000"/>
                  </a:prstClr>
                </a:solidFill>
              </a:rPr>
              <a:pPr/>
              <a:t>‹#›</a:t>
            </a:fld>
            <a:endParaRPr lang="en-CA">
              <a:solidFill>
                <a:prstClr val="white">
                  <a:tint val="75000"/>
                </a:prstClr>
              </a:solidFill>
            </a:endParaRPr>
          </a:p>
        </p:txBody>
      </p:sp>
    </p:spTree>
    <p:extLst>
      <p:ext uri="{BB962C8B-B14F-4D97-AF65-F5344CB8AC3E}">
        <p14:creationId xmlns:p14="http://schemas.microsoft.com/office/powerpoint/2010/main" val="2370079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6522A9-9F8E-4C1D-AA98-4AE090A82A29}" type="datetimeFigureOut">
              <a:rPr lang="en-CA" smtClean="0">
                <a:solidFill>
                  <a:prstClr val="white">
                    <a:tint val="75000"/>
                  </a:prstClr>
                </a:solidFill>
              </a:rPr>
              <a:pPr/>
              <a:t>2015/08/11</a:t>
            </a:fld>
            <a:endParaRPr lang="en-CA">
              <a:solidFill>
                <a:prstClr val="white">
                  <a:tint val="75000"/>
                </a:prstClr>
              </a:solidFill>
            </a:endParaRPr>
          </a:p>
        </p:txBody>
      </p:sp>
      <p:sp>
        <p:nvSpPr>
          <p:cNvPr id="3" name="Footer Placeholder 2"/>
          <p:cNvSpPr>
            <a:spLocks noGrp="1"/>
          </p:cNvSpPr>
          <p:nvPr>
            <p:ph type="ftr" sz="quarter" idx="11"/>
          </p:nvPr>
        </p:nvSpPr>
        <p:spPr/>
        <p:txBody>
          <a:bodyPr/>
          <a:lstStyle/>
          <a:p>
            <a:endParaRPr lang="en-CA">
              <a:solidFill>
                <a:prstClr val="white">
                  <a:tint val="75000"/>
                </a:prstClr>
              </a:solidFill>
            </a:endParaRPr>
          </a:p>
        </p:txBody>
      </p:sp>
      <p:sp>
        <p:nvSpPr>
          <p:cNvPr id="4" name="Slide Number Placeholder 3"/>
          <p:cNvSpPr>
            <a:spLocks noGrp="1"/>
          </p:cNvSpPr>
          <p:nvPr>
            <p:ph type="sldNum" sz="quarter" idx="12"/>
          </p:nvPr>
        </p:nvSpPr>
        <p:spPr/>
        <p:txBody>
          <a:bodyPr/>
          <a:lstStyle/>
          <a:p>
            <a:fld id="{0B130313-269A-4485-8FF2-EEC95B032CD1}" type="slidenum">
              <a:rPr lang="en-CA" smtClean="0">
                <a:solidFill>
                  <a:prstClr val="white">
                    <a:tint val="75000"/>
                  </a:prstClr>
                </a:solidFill>
              </a:rPr>
              <a:pPr/>
              <a:t>‹#›</a:t>
            </a:fld>
            <a:endParaRPr lang="en-CA">
              <a:solidFill>
                <a:prstClr val="white">
                  <a:tint val="75000"/>
                </a:prstClr>
              </a:solidFill>
            </a:endParaRPr>
          </a:p>
        </p:txBody>
      </p:sp>
    </p:spTree>
    <p:extLst>
      <p:ext uri="{BB962C8B-B14F-4D97-AF65-F5344CB8AC3E}">
        <p14:creationId xmlns:p14="http://schemas.microsoft.com/office/powerpoint/2010/main" val="2620038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6522A9-9F8E-4C1D-AA98-4AE090A82A29}" type="datetimeFigureOut">
              <a:rPr lang="en-CA" smtClean="0">
                <a:solidFill>
                  <a:prstClr val="white">
                    <a:tint val="75000"/>
                  </a:prstClr>
                </a:solidFill>
              </a:rPr>
              <a:pPr/>
              <a:t>2015/08/11</a:t>
            </a:fld>
            <a:endParaRPr lang="en-CA">
              <a:solidFill>
                <a:prstClr val="white">
                  <a:tint val="75000"/>
                </a:prstClr>
              </a:solidFill>
            </a:endParaRPr>
          </a:p>
        </p:txBody>
      </p:sp>
      <p:sp>
        <p:nvSpPr>
          <p:cNvPr id="6" name="Footer Placeholder 5"/>
          <p:cNvSpPr>
            <a:spLocks noGrp="1"/>
          </p:cNvSpPr>
          <p:nvPr>
            <p:ph type="ftr" sz="quarter" idx="11"/>
          </p:nvPr>
        </p:nvSpPr>
        <p:spPr/>
        <p:txBody>
          <a:bodyPr/>
          <a:lstStyle/>
          <a:p>
            <a:endParaRPr lang="en-CA">
              <a:solidFill>
                <a:prstClr val="white">
                  <a:tint val="75000"/>
                </a:prstClr>
              </a:solidFill>
            </a:endParaRPr>
          </a:p>
        </p:txBody>
      </p:sp>
      <p:sp>
        <p:nvSpPr>
          <p:cNvPr id="7" name="Slide Number Placeholder 6"/>
          <p:cNvSpPr>
            <a:spLocks noGrp="1"/>
          </p:cNvSpPr>
          <p:nvPr>
            <p:ph type="sldNum" sz="quarter" idx="12"/>
          </p:nvPr>
        </p:nvSpPr>
        <p:spPr/>
        <p:txBody>
          <a:bodyPr/>
          <a:lstStyle/>
          <a:p>
            <a:fld id="{0B130313-269A-4485-8FF2-EEC95B032CD1}" type="slidenum">
              <a:rPr lang="en-CA" smtClean="0">
                <a:solidFill>
                  <a:prstClr val="white">
                    <a:tint val="75000"/>
                  </a:prstClr>
                </a:solidFill>
              </a:rPr>
              <a:pPr/>
              <a:t>‹#›</a:t>
            </a:fld>
            <a:endParaRPr lang="en-CA">
              <a:solidFill>
                <a:prstClr val="white">
                  <a:tint val="75000"/>
                </a:prstClr>
              </a:solidFill>
            </a:endParaRPr>
          </a:p>
        </p:txBody>
      </p:sp>
    </p:spTree>
    <p:extLst>
      <p:ext uri="{BB962C8B-B14F-4D97-AF65-F5344CB8AC3E}">
        <p14:creationId xmlns:p14="http://schemas.microsoft.com/office/powerpoint/2010/main" val="138846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6522A9-9F8E-4C1D-AA98-4AE090A82A29}" type="datetimeFigureOut">
              <a:rPr lang="en-CA" smtClean="0">
                <a:solidFill>
                  <a:prstClr val="white">
                    <a:tint val="75000"/>
                  </a:prstClr>
                </a:solidFill>
              </a:rPr>
              <a:pPr/>
              <a:t>2015/08/11</a:t>
            </a:fld>
            <a:endParaRPr lang="en-CA">
              <a:solidFill>
                <a:prstClr val="white">
                  <a:tint val="75000"/>
                </a:prstClr>
              </a:solidFill>
            </a:endParaRPr>
          </a:p>
        </p:txBody>
      </p:sp>
      <p:sp>
        <p:nvSpPr>
          <p:cNvPr id="6" name="Footer Placeholder 5"/>
          <p:cNvSpPr>
            <a:spLocks noGrp="1"/>
          </p:cNvSpPr>
          <p:nvPr>
            <p:ph type="ftr" sz="quarter" idx="11"/>
          </p:nvPr>
        </p:nvSpPr>
        <p:spPr/>
        <p:txBody>
          <a:bodyPr/>
          <a:lstStyle/>
          <a:p>
            <a:endParaRPr lang="en-CA">
              <a:solidFill>
                <a:prstClr val="white">
                  <a:tint val="75000"/>
                </a:prstClr>
              </a:solidFill>
            </a:endParaRPr>
          </a:p>
        </p:txBody>
      </p:sp>
      <p:sp>
        <p:nvSpPr>
          <p:cNvPr id="7" name="Slide Number Placeholder 6"/>
          <p:cNvSpPr>
            <a:spLocks noGrp="1"/>
          </p:cNvSpPr>
          <p:nvPr>
            <p:ph type="sldNum" sz="quarter" idx="12"/>
          </p:nvPr>
        </p:nvSpPr>
        <p:spPr/>
        <p:txBody>
          <a:bodyPr/>
          <a:lstStyle/>
          <a:p>
            <a:fld id="{0B130313-269A-4485-8FF2-EEC95B032CD1}" type="slidenum">
              <a:rPr lang="en-CA" smtClean="0">
                <a:solidFill>
                  <a:prstClr val="white">
                    <a:tint val="75000"/>
                  </a:prstClr>
                </a:solidFill>
              </a:rPr>
              <a:pPr/>
              <a:t>‹#›</a:t>
            </a:fld>
            <a:endParaRPr lang="en-CA">
              <a:solidFill>
                <a:prstClr val="white">
                  <a:tint val="75000"/>
                </a:prstClr>
              </a:solidFill>
            </a:endParaRPr>
          </a:p>
        </p:txBody>
      </p:sp>
    </p:spTree>
    <p:extLst>
      <p:ext uri="{BB962C8B-B14F-4D97-AF65-F5344CB8AC3E}">
        <p14:creationId xmlns:p14="http://schemas.microsoft.com/office/powerpoint/2010/main" val="2352117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56522A9-9F8E-4C1D-AA98-4AE090A82A29}" type="datetimeFigureOut">
              <a:rPr lang="en-CA" smtClean="0">
                <a:solidFill>
                  <a:prstClr val="white">
                    <a:tint val="75000"/>
                  </a:prstClr>
                </a:solidFill>
              </a:rPr>
              <a:pPr/>
              <a:t>2015/08/11</a:t>
            </a:fld>
            <a:endParaRPr lang="en-CA">
              <a:solidFill>
                <a:prstClr val="white">
                  <a:tint val="75000"/>
                </a:prstClr>
              </a:solidFill>
            </a:endParaRPr>
          </a:p>
        </p:txBody>
      </p:sp>
      <p:sp>
        <p:nvSpPr>
          <p:cNvPr id="5" name="Footer Placeholder 4"/>
          <p:cNvSpPr>
            <a:spLocks noGrp="1"/>
          </p:cNvSpPr>
          <p:nvPr>
            <p:ph type="ftr" sz="quarter" idx="11"/>
          </p:nvPr>
        </p:nvSpPr>
        <p:spPr/>
        <p:txBody>
          <a:bodyPr/>
          <a:lstStyle/>
          <a:p>
            <a:endParaRPr lang="en-CA">
              <a:solidFill>
                <a:prstClr val="white">
                  <a:tint val="75000"/>
                </a:prstClr>
              </a:solidFill>
            </a:endParaRPr>
          </a:p>
        </p:txBody>
      </p:sp>
      <p:sp>
        <p:nvSpPr>
          <p:cNvPr id="6" name="Slide Number Placeholder 5"/>
          <p:cNvSpPr>
            <a:spLocks noGrp="1"/>
          </p:cNvSpPr>
          <p:nvPr>
            <p:ph type="sldNum" sz="quarter" idx="12"/>
          </p:nvPr>
        </p:nvSpPr>
        <p:spPr/>
        <p:txBody>
          <a:bodyPr/>
          <a:lstStyle/>
          <a:p>
            <a:fld id="{0B130313-269A-4485-8FF2-EEC95B032CD1}" type="slidenum">
              <a:rPr lang="en-CA" smtClean="0">
                <a:solidFill>
                  <a:prstClr val="white">
                    <a:tint val="75000"/>
                  </a:prstClr>
                </a:solidFill>
              </a:rPr>
              <a:pPr/>
              <a:t>‹#›</a:t>
            </a:fld>
            <a:endParaRPr lang="en-CA">
              <a:solidFill>
                <a:prstClr val="white">
                  <a:tint val="75000"/>
                </a:prstClr>
              </a:solidFill>
            </a:endParaRPr>
          </a:p>
        </p:txBody>
      </p:sp>
    </p:spTree>
    <p:extLst>
      <p:ext uri="{BB962C8B-B14F-4D97-AF65-F5344CB8AC3E}">
        <p14:creationId xmlns:p14="http://schemas.microsoft.com/office/powerpoint/2010/main" val="3433979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56522A9-9F8E-4C1D-AA98-4AE090A82A29}" type="datetimeFigureOut">
              <a:rPr lang="en-CA" smtClean="0">
                <a:solidFill>
                  <a:prstClr val="white">
                    <a:tint val="75000"/>
                  </a:prstClr>
                </a:solidFill>
              </a:rPr>
              <a:pPr/>
              <a:t>2015/08/11</a:t>
            </a:fld>
            <a:endParaRPr lang="en-CA">
              <a:solidFill>
                <a:prstClr val="white">
                  <a:tint val="75000"/>
                </a:prstClr>
              </a:solidFill>
            </a:endParaRPr>
          </a:p>
        </p:txBody>
      </p:sp>
      <p:sp>
        <p:nvSpPr>
          <p:cNvPr id="5" name="Footer Placeholder 4"/>
          <p:cNvSpPr>
            <a:spLocks noGrp="1"/>
          </p:cNvSpPr>
          <p:nvPr>
            <p:ph type="ftr" sz="quarter" idx="11"/>
          </p:nvPr>
        </p:nvSpPr>
        <p:spPr/>
        <p:txBody>
          <a:bodyPr/>
          <a:lstStyle/>
          <a:p>
            <a:endParaRPr lang="en-CA">
              <a:solidFill>
                <a:prstClr val="white">
                  <a:tint val="75000"/>
                </a:prstClr>
              </a:solidFill>
            </a:endParaRPr>
          </a:p>
        </p:txBody>
      </p:sp>
      <p:sp>
        <p:nvSpPr>
          <p:cNvPr id="6" name="Slide Number Placeholder 5"/>
          <p:cNvSpPr>
            <a:spLocks noGrp="1"/>
          </p:cNvSpPr>
          <p:nvPr>
            <p:ph type="sldNum" sz="quarter" idx="12"/>
          </p:nvPr>
        </p:nvSpPr>
        <p:spPr/>
        <p:txBody>
          <a:bodyPr/>
          <a:lstStyle/>
          <a:p>
            <a:fld id="{0B130313-269A-4485-8FF2-EEC95B032CD1}" type="slidenum">
              <a:rPr lang="en-CA" smtClean="0">
                <a:solidFill>
                  <a:prstClr val="white">
                    <a:tint val="75000"/>
                  </a:prstClr>
                </a:solidFill>
              </a:rPr>
              <a:pPr/>
              <a:t>‹#›</a:t>
            </a:fld>
            <a:endParaRPr lang="en-CA">
              <a:solidFill>
                <a:prstClr val="white">
                  <a:tint val="75000"/>
                </a:prstClr>
              </a:solidFill>
            </a:endParaRPr>
          </a:p>
        </p:txBody>
      </p:sp>
    </p:spTree>
    <p:extLst>
      <p:ext uri="{BB962C8B-B14F-4D97-AF65-F5344CB8AC3E}">
        <p14:creationId xmlns:p14="http://schemas.microsoft.com/office/powerpoint/2010/main" val="17564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prstClr val="white">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prstClr val="white">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E80E98A-5B3E-4446-A74E-479541EBA2B0}" type="slidenum">
              <a:rPr lang="en-US" altLang="en-US">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168651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648200" y="1600200"/>
            <a:ext cx="4038600" cy="4525963"/>
          </a:xfrm>
        </p:spPr>
        <p:txBody>
          <a:bodyPr/>
          <a:lstStyle/>
          <a:p>
            <a:endParaRPr lang="en-CA"/>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prstClr val="white">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prstClr val="white">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1439E75-5FFA-43F3-B02F-0249A8A0C246}" type="slidenum">
              <a:rPr lang="en-US" altLang="en-US">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60932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US"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336911" y="6292846"/>
            <a:ext cx="2133600" cy="365125"/>
          </a:xfrm>
        </p:spPr>
        <p:txBody>
          <a:bodyPr/>
          <a:lstStyle/>
          <a:p>
            <a:fld id="{6319449E-6E4A-B644-BB16-FC38D1EA6E80}" type="datetimeFigureOut">
              <a:rPr lang="en-US" smtClean="0"/>
              <a:pPr/>
              <a:t>8/11/2015</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US"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336911" y="6292846"/>
            <a:ext cx="2133600" cy="365125"/>
          </a:xfrm>
        </p:spPr>
        <p:txBody>
          <a:bodyPr/>
          <a:lstStyle/>
          <a:p>
            <a:fld id="{6319449E-6E4A-B644-BB16-FC38D1EA6E80}" type="datetimeFigureOut">
              <a:rPr lang="en-US" smtClean="0"/>
              <a:pPr/>
              <a:t>8/11/2015</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US"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336911" y="6292846"/>
            <a:ext cx="2133600" cy="365125"/>
          </a:xfrm>
        </p:spPr>
        <p:txBody>
          <a:bodyPr/>
          <a:lstStyle/>
          <a:p>
            <a:fld id="{6319449E-6E4A-B644-BB16-FC38D1EA6E80}" type="datetimeFigureOut">
              <a:rPr lang="en-US" smtClean="0"/>
              <a:pPr/>
              <a:t>8/11/2015</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9563" y="261936"/>
            <a:ext cx="6143625" cy="738188"/>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p:txBody>
      </p:sp>
      <p:sp>
        <p:nvSpPr>
          <p:cNvPr id="4" name="Date Placeholder 3"/>
          <p:cNvSpPr>
            <a:spLocks noGrp="1"/>
          </p:cNvSpPr>
          <p:nvPr>
            <p:ph type="dt" sz="half" idx="10"/>
          </p:nvPr>
        </p:nvSpPr>
        <p:spPr/>
        <p:txBody>
          <a:bodyPr/>
          <a:lstStyle/>
          <a:p>
            <a:fld id="{6319449E-6E4A-B644-BB16-FC38D1EA6E80}" type="datetimeFigureOut">
              <a:rPr lang="en-US" smtClean="0"/>
              <a:pPr/>
              <a:t>8/11/2015</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9563" y="261936"/>
            <a:ext cx="6143625" cy="738188"/>
          </a:xfrm>
        </p:spPr>
        <p:txBody>
          <a:bodyPr/>
          <a:lstStyle/>
          <a:p>
            <a:r>
              <a:rPr lang="en-US" smtClean="0"/>
              <a:t>Click to edit Master title style</a:t>
            </a:r>
            <a:endParaRPr lang="en-US"/>
          </a:p>
        </p:txBody>
      </p:sp>
      <p:sp>
        <p:nvSpPr>
          <p:cNvPr id="3" name="Content Placeholder 2"/>
          <p:cNvSpPr>
            <a:spLocks noGrp="1"/>
          </p:cNvSpPr>
          <p:nvPr>
            <p:ph idx="1"/>
          </p:nvPr>
        </p:nvSpPr>
        <p:spPr>
          <a:xfrm>
            <a:off x="309563" y="1349374"/>
            <a:ext cx="8516937" cy="4770439"/>
          </a:xfrm>
        </p:spPr>
        <p:txBody>
          <a:bodyPr/>
          <a:lstStyle>
            <a:lvl1pPr>
              <a:buNone/>
              <a:defRPr/>
            </a:lvl1pPr>
          </a:lstStyle>
          <a:p>
            <a:pPr lvl="0"/>
            <a:r>
              <a:rPr lang="en-US" smtClean="0"/>
              <a:t>Click to edit Master text styles</a:t>
            </a:r>
          </a:p>
        </p:txBody>
      </p:sp>
      <p:sp>
        <p:nvSpPr>
          <p:cNvPr id="4" name="Date Placeholder 3"/>
          <p:cNvSpPr>
            <a:spLocks noGrp="1"/>
          </p:cNvSpPr>
          <p:nvPr>
            <p:ph type="dt" sz="half" idx="10"/>
          </p:nvPr>
        </p:nvSpPr>
        <p:spPr/>
        <p:txBody>
          <a:bodyPr/>
          <a:lstStyle/>
          <a:p>
            <a:fld id="{6319449E-6E4A-B644-BB16-FC38D1EA6E80}" type="datetimeFigureOut">
              <a:rPr lang="en-US" smtClean="0"/>
              <a:pPr/>
              <a:t>8/11/2015</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9563" y="261936"/>
            <a:ext cx="6143625" cy="73818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199" y="1436688"/>
            <a:ext cx="5876925" cy="4689475"/>
          </a:xfrm>
        </p:spPr>
        <p:txBody>
          <a:bodyPr/>
          <a:lstStyle>
            <a:lvl1pPr>
              <a:defRPr sz="3200"/>
            </a:lvl1pPr>
            <a:lvl2pPr>
              <a:defRPr sz="28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6858000" y="1436688"/>
            <a:ext cx="1968500" cy="4689475"/>
          </a:xfrm>
        </p:spPr>
        <p:txBody>
          <a:bodyPr>
            <a:normAutofit/>
          </a:bodyPr>
          <a:lstStyle>
            <a:lvl1pPr marL="0" indent="0">
              <a:buNone/>
              <a:defRPr sz="2400">
                <a:solidFill>
                  <a:srgbClr val="FFFFFF"/>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19449E-6E4A-B644-BB16-FC38D1EA6E80}" type="datetimeFigureOut">
              <a:rPr lang="en-US" smtClean="0"/>
              <a:pPr/>
              <a:t>8/11/2015</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9563" y="261936"/>
            <a:ext cx="6143625" cy="738188"/>
          </a:xfrm>
        </p:spPr>
        <p:txBody>
          <a:bodyPr/>
          <a:lstStyle>
            <a:lvl1pPr>
              <a:defRPr>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628" y="1325563"/>
            <a:ext cx="4040188" cy="531812"/>
          </a:xfrm>
        </p:spPr>
        <p:txBody>
          <a:bodyPr anchor="t">
            <a:normAutofit/>
          </a:bodyPr>
          <a:lstStyle>
            <a:lvl1pPr marL="0" indent="0">
              <a:buNone/>
              <a:defRPr sz="2800" b="1">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9563" y="2135185"/>
            <a:ext cx="4055253" cy="3951288"/>
          </a:xfrm>
        </p:spPr>
        <p:txBody>
          <a:bodyPr/>
          <a:lstStyle>
            <a:lvl1pPr>
              <a:defRPr sz="28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5" name="Text Placeholder 4"/>
          <p:cNvSpPr>
            <a:spLocks noGrp="1"/>
          </p:cNvSpPr>
          <p:nvPr>
            <p:ph type="body" sz="quarter" idx="3"/>
          </p:nvPr>
        </p:nvSpPr>
        <p:spPr>
          <a:xfrm>
            <a:off x="4748219" y="1317625"/>
            <a:ext cx="4041775" cy="531812"/>
          </a:xfrm>
        </p:spPr>
        <p:txBody>
          <a:bodyPr anchor="t">
            <a:norm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8219" y="2127247"/>
            <a:ext cx="4041775" cy="3951288"/>
          </a:xfrm>
        </p:spPr>
        <p:txBody>
          <a:bodyPr/>
          <a:lstStyle>
            <a:lvl1pPr>
              <a:defRPr sz="28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7" name="Date Placeholder 6"/>
          <p:cNvSpPr>
            <a:spLocks noGrp="1"/>
          </p:cNvSpPr>
          <p:nvPr>
            <p:ph type="dt" sz="half" idx="10"/>
          </p:nvPr>
        </p:nvSpPr>
        <p:spPr/>
        <p:txBody>
          <a:bodyPr/>
          <a:lstStyle/>
          <a:p>
            <a:fld id="{6319449E-6E4A-B644-BB16-FC38D1EA6E80}" type="datetimeFigureOut">
              <a:rPr lang="en-US" smtClean="0"/>
              <a:pPr/>
              <a:t>8/11/2015</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563" y="285750"/>
            <a:ext cx="6143625" cy="73818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09563" y="1349374"/>
            <a:ext cx="6243637" cy="4881563"/>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p:txBody>
      </p:sp>
      <p:sp>
        <p:nvSpPr>
          <p:cNvPr id="4" name="Date Placeholder 3"/>
          <p:cNvSpPr>
            <a:spLocks noGrp="1"/>
          </p:cNvSpPr>
          <p:nvPr>
            <p:ph type="dt" sz="half" idx="2"/>
          </p:nvPr>
        </p:nvSpPr>
        <p:spPr>
          <a:xfrm>
            <a:off x="211122" y="6292846"/>
            <a:ext cx="2133600" cy="365125"/>
          </a:xfrm>
          <a:prstGeom prst="rect">
            <a:avLst/>
          </a:prstGeom>
        </p:spPr>
        <p:txBody>
          <a:bodyPr vert="horz" lIns="91440" tIns="45720" rIns="91440" bIns="45720" rtlCol="0" anchor="ctr"/>
          <a:lstStyle>
            <a:lvl1pPr algn="l">
              <a:defRPr sz="1200">
                <a:solidFill>
                  <a:srgbClr val="FFFFFF"/>
                </a:solidFill>
                <a:latin typeface="Myriad Pro"/>
                <a:cs typeface="Myriad Pro"/>
              </a:defRPr>
            </a:lvl1pPr>
          </a:lstStyle>
          <a:p>
            <a:fld id="{6319449E-6E4A-B644-BB16-FC38D1EA6E80}" type="datetimeFigureOut">
              <a:rPr lang="en-US" smtClean="0"/>
              <a:pPr/>
              <a:t>8/11/2015</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6" r:id="rId7"/>
    <p:sldLayoutId id="2147483652" r:id="rId8"/>
    <p:sldLayoutId id="2147483653" r:id="rId9"/>
    <p:sldLayoutId id="2147483667" r:id="rId10"/>
    <p:sldLayoutId id="2147483654" r:id="rId11"/>
    <p:sldLayoutId id="2147483655" r:id="rId12"/>
    <p:sldLayoutId id="2147483664" r:id="rId13"/>
    <p:sldLayoutId id="2147483657" r:id="rId14"/>
    <p:sldLayoutId id="2147483668" r:id="rId15"/>
    <p:sldLayoutId id="2147483665" r:id="rId16"/>
  </p:sldLayoutIdLst>
  <p:txStyles>
    <p:titleStyle>
      <a:lvl1pPr algn="l" defTabSz="457200" rtl="0" eaLnBrk="1" latinLnBrk="0" hangingPunct="1">
        <a:spcBef>
          <a:spcPct val="0"/>
        </a:spcBef>
        <a:buNone/>
        <a:defRPr sz="3700" kern="1200">
          <a:solidFill>
            <a:schemeClr val="bg1"/>
          </a:solidFill>
          <a:latin typeface="Myriad Pro"/>
          <a:ea typeface="+mj-ea"/>
          <a:cs typeface="Myriad Pro"/>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56522A9-9F8E-4C1D-AA98-4AE090A82A29}" type="datetimeFigureOut">
              <a:rPr lang="en-CA" smtClean="0">
                <a:solidFill>
                  <a:prstClr val="white">
                    <a:tint val="75000"/>
                  </a:prstClr>
                </a:solidFill>
              </a:rPr>
              <a:pPr defTabSz="914400"/>
              <a:t>2015/08/11</a:t>
            </a:fld>
            <a:endParaRPr lang="en-CA">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CA">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B130313-269A-4485-8FF2-EEC95B032CD1}" type="slidenum">
              <a:rPr lang="en-CA" smtClean="0">
                <a:solidFill>
                  <a:prstClr val="white">
                    <a:tint val="75000"/>
                  </a:prstClr>
                </a:solidFill>
              </a:rPr>
              <a:pPr defTabSz="914400"/>
              <a:t>‹#›</a:t>
            </a:fld>
            <a:endParaRPr lang="en-CA">
              <a:solidFill>
                <a:prstClr val="white">
                  <a:tint val="75000"/>
                </a:prstClr>
              </a:solidFill>
            </a:endParaRPr>
          </a:p>
        </p:txBody>
      </p:sp>
    </p:spTree>
    <p:extLst>
      <p:ext uri="{BB962C8B-B14F-4D97-AF65-F5344CB8AC3E}">
        <p14:creationId xmlns:p14="http://schemas.microsoft.com/office/powerpoint/2010/main" val="468270355"/>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www.acc.co.nz/about-acc/videos/index.htm?mediaID=WPC112936"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www.youtube.com/watch?v=XfPa3Q9p6bg&amp;feature=player_detailpage"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b="0" dirty="0" smtClean="0"/>
              <a:t>Safe Patient Handling at KGH</a:t>
            </a:r>
            <a:endParaRPr lang="en-US" b="0" dirty="0"/>
          </a:p>
        </p:txBody>
      </p:sp>
      <p:sp>
        <p:nvSpPr>
          <p:cNvPr id="3" name="Subtitle 2"/>
          <p:cNvSpPr>
            <a:spLocks noGrp="1"/>
          </p:cNvSpPr>
          <p:nvPr>
            <p:ph type="subTitle" idx="1"/>
          </p:nvPr>
        </p:nvSpPr>
        <p:spPr>
          <a:xfrm>
            <a:off x="4072270" y="4627433"/>
            <a:ext cx="4890976" cy="994920"/>
          </a:xfrm>
        </p:spPr>
        <p:txBody>
          <a:bodyPr/>
          <a:lstStyle/>
          <a:p>
            <a:pPr algn="ctr"/>
            <a:r>
              <a:rPr lang="en-US" sz="2400" dirty="0"/>
              <a:t>Musculoskeletal Injury (MSI) Prevention for Clinical Staff</a:t>
            </a:r>
            <a:endParaRPr lang="en-CA" sz="2400" dirty="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Assessing Weight Bearing Ability</a:t>
            </a:r>
            <a:endParaRPr lang="en-CA" sz="3200" dirty="0"/>
          </a:p>
        </p:txBody>
      </p:sp>
      <p:sp>
        <p:nvSpPr>
          <p:cNvPr id="3" name="Content Placeholder 2"/>
          <p:cNvSpPr>
            <a:spLocks noGrp="1"/>
          </p:cNvSpPr>
          <p:nvPr>
            <p:ph sz="half" idx="1"/>
          </p:nvPr>
        </p:nvSpPr>
        <p:spPr>
          <a:xfrm>
            <a:off x="191387" y="1436688"/>
            <a:ext cx="6368902" cy="4689475"/>
          </a:xfrm>
        </p:spPr>
        <p:txBody>
          <a:bodyPr>
            <a:normAutofit/>
          </a:bodyPr>
          <a:lstStyle/>
          <a:p>
            <a:pPr marL="0" indent="0">
              <a:buNone/>
            </a:pPr>
            <a:r>
              <a:rPr lang="en-US" altLang="en-US" b="1" dirty="0">
                <a:solidFill>
                  <a:schemeClr val="tx2"/>
                </a:solidFill>
                <a:effectLst>
                  <a:outerShdw blurRad="38100" dist="38100" dir="2700000" algn="tl">
                    <a:srgbClr val="C0C0C0"/>
                  </a:outerShdw>
                </a:effectLst>
              </a:rPr>
              <a:t>	</a:t>
            </a:r>
            <a:endParaRPr lang="en-US" altLang="en-US" b="1" dirty="0" smtClean="0">
              <a:solidFill>
                <a:schemeClr val="tx2"/>
              </a:solidFill>
              <a:effectLst>
                <a:outerShdw blurRad="38100" dist="38100" dir="2700000" algn="tl">
                  <a:srgbClr val="C0C0C0"/>
                </a:outerShdw>
              </a:effectLst>
            </a:endParaRPr>
          </a:p>
          <a:p>
            <a:pPr marL="0" indent="0">
              <a:buNone/>
            </a:pPr>
            <a:r>
              <a:rPr lang="en-US" dirty="0" smtClean="0">
                <a:solidFill>
                  <a:schemeClr val="tx2"/>
                </a:solidFill>
              </a:rPr>
              <a:t>Assessing </a:t>
            </a:r>
            <a:r>
              <a:rPr lang="en-US" dirty="0">
                <a:solidFill>
                  <a:schemeClr val="tx2"/>
                </a:solidFill>
              </a:rPr>
              <a:t>the weight bearing ability of patients prior to mobilization is key in preventing  injury to yourself, coworkers and patients.</a:t>
            </a:r>
          </a:p>
        </p:txBody>
      </p:sp>
    </p:spTree>
    <p:extLst>
      <p:ext uri="{BB962C8B-B14F-4D97-AF65-F5344CB8AC3E}">
        <p14:creationId xmlns:p14="http://schemas.microsoft.com/office/powerpoint/2010/main" val="2753758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1" y="268691"/>
            <a:ext cx="6400800" cy="738188"/>
          </a:xfrm>
        </p:spPr>
        <p:txBody>
          <a:bodyPr>
            <a:noAutofit/>
          </a:bodyPr>
          <a:lstStyle/>
          <a:p>
            <a:r>
              <a:rPr lang="en-US" altLang="en-US" sz="2700" dirty="0" smtClean="0"/>
              <a:t>ASSESSMENT </a:t>
            </a:r>
            <a:r>
              <a:rPr lang="en-US" altLang="en-US" sz="2700" dirty="0"/>
              <a:t>OF A PATIENT’S ABILITY TO WEIGHT BEAR:</a:t>
            </a:r>
            <a:endParaRPr lang="en-CA" sz="2700" dirty="0"/>
          </a:p>
        </p:txBody>
      </p:sp>
      <p:sp>
        <p:nvSpPr>
          <p:cNvPr id="3" name="Content Placeholder 2"/>
          <p:cNvSpPr>
            <a:spLocks noGrp="1"/>
          </p:cNvSpPr>
          <p:nvPr>
            <p:ph idx="1"/>
          </p:nvPr>
        </p:nvSpPr>
        <p:spPr>
          <a:xfrm>
            <a:off x="309563" y="1349374"/>
            <a:ext cx="8568623" cy="4881563"/>
          </a:xfrm>
        </p:spPr>
        <p:txBody>
          <a:bodyPr>
            <a:normAutofit/>
          </a:bodyPr>
          <a:lstStyle/>
          <a:p>
            <a:pPr marL="0" indent="0">
              <a:buNone/>
            </a:pPr>
            <a:r>
              <a:rPr lang="en-US" altLang="en-US" sz="2400" dirty="0" smtClean="0">
                <a:solidFill>
                  <a:schemeClr val="tx2"/>
                </a:solidFill>
              </a:rPr>
              <a:t>1)	Can the patient raise their leg against gravity?</a:t>
            </a:r>
            <a:endParaRPr lang="en-US" altLang="en-US" sz="2400" dirty="0">
              <a:solidFill>
                <a:schemeClr val="tx2"/>
              </a:solidFill>
            </a:endParaRPr>
          </a:p>
          <a:p>
            <a:pPr marL="0" indent="0">
              <a:buNone/>
            </a:pPr>
            <a:endParaRPr lang="en-CA"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435846"/>
            <a:ext cx="3960440"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3405" y="5013176"/>
            <a:ext cx="8367823" cy="830997"/>
          </a:xfrm>
          <a:prstGeom prst="rect">
            <a:avLst/>
          </a:prstGeom>
        </p:spPr>
        <p:txBody>
          <a:bodyPr wrap="square">
            <a:spAutoFit/>
          </a:bodyPr>
          <a:lstStyle/>
          <a:p>
            <a:pPr lvl="0">
              <a:spcBef>
                <a:spcPct val="20000"/>
              </a:spcBef>
            </a:pPr>
            <a:r>
              <a:rPr lang="en-US" altLang="en-US" sz="2400" dirty="0">
                <a:solidFill>
                  <a:schemeClr val="tx2"/>
                </a:solidFill>
              </a:rPr>
              <a:t>This tests the patient’s ability to achieve hip flexion, which is needed to walk.</a:t>
            </a:r>
          </a:p>
        </p:txBody>
      </p:sp>
    </p:spTree>
    <p:extLst>
      <p:ext uri="{BB962C8B-B14F-4D97-AF65-F5344CB8AC3E}">
        <p14:creationId xmlns:p14="http://schemas.microsoft.com/office/powerpoint/2010/main" val="208110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1" y="268691"/>
            <a:ext cx="6400800" cy="738188"/>
          </a:xfrm>
        </p:spPr>
        <p:txBody>
          <a:bodyPr>
            <a:noAutofit/>
          </a:bodyPr>
          <a:lstStyle/>
          <a:p>
            <a:r>
              <a:rPr lang="en-US" altLang="en-US" sz="2700" dirty="0" smtClean="0"/>
              <a:t>ASSESSMENT </a:t>
            </a:r>
            <a:r>
              <a:rPr lang="en-US" altLang="en-US" sz="2700" dirty="0"/>
              <a:t>OF A PATIENT’S ABILITY TO WEIGHT BEAR:</a:t>
            </a:r>
            <a:endParaRPr lang="en-CA" sz="2700" dirty="0"/>
          </a:p>
        </p:txBody>
      </p:sp>
      <p:sp>
        <p:nvSpPr>
          <p:cNvPr id="3" name="Content Placeholder 2"/>
          <p:cNvSpPr>
            <a:spLocks noGrp="1"/>
          </p:cNvSpPr>
          <p:nvPr>
            <p:ph idx="1"/>
          </p:nvPr>
        </p:nvSpPr>
        <p:spPr>
          <a:xfrm>
            <a:off x="309563" y="1349374"/>
            <a:ext cx="8568623" cy="4881563"/>
          </a:xfrm>
        </p:spPr>
        <p:txBody>
          <a:bodyPr>
            <a:normAutofit/>
          </a:bodyPr>
          <a:lstStyle/>
          <a:p>
            <a:pPr marL="0" indent="0">
              <a:buNone/>
            </a:pPr>
            <a:r>
              <a:rPr lang="en-US" altLang="en-US" sz="2400" dirty="0" smtClean="0">
                <a:solidFill>
                  <a:schemeClr val="tx2"/>
                </a:solidFill>
              </a:rPr>
              <a:t>2)	</a:t>
            </a:r>
            <a:r>
              <a:rPr lang="en-US" altLang="en-US" sz="2400" b="1" dirty="0">
                <a:solidFill>
                  <a:schemeClr val="tx2"/>
                </a:solidFill>
              </a:rPr>
              <a:t>Can the patient initiate and hold a pelvic bridge?</a:t>
            </a:r>
            <a:r>
              <a:rPr lang="en-US" altLang="en-US" sz="2400" dirty="0">
                <a:solidFill>
                  <a:schemeClr val="tx2"/>
                </a:solidFill>
              </a:rPr>
              <a:t> Ask the patient to lift their bum(as if to place a bedpan underneath). Hold for 5 seconds. </a:t>
            </a:r>
            <a:br>
              <a:rPr lang="en-US" altLang="en-US" sz="2400" dirty="0">
                <a:solidFill>
                  <a:schemeClr val="tx2"/>
                </a:solidFill>
              </a:rPr>
            </a:br>
            <a:endParaRPr lang="en-CA" sz="2400" dirty="0">
              <a:solidFill>
                <a:schemeClr val="tx2"/>
              </a:solidFill>
            </a:endParaRPr>
          </a:p>
        </p:txBody>
      </p:sp>
      <p:sp>
        <p:nvSpPr>
          <p:cNvPr id="5" name="Rectangle 4"/>
          <p:cNvSpPr/>
          <p:nvPr/>
        </p:nvSpPr>
        <p:spPr>
          <a:xfrm>
            <a:off x="393405" y="5013176"/>
            <a:ext cx="8367823" cy="461665"/>
          </a:xfrm>
          <a:prstGeom prst="rect">
            <a:avLst/>
          </a:prstGeom>
        </p:spPr>
        <p:txBody>
          <a:bodyPr wrap="square">
            <a:spAutoFit/>
          </a:bodyPr>
          <a:lstStyle/>
          <a:p>
            <a:pPr lvl="0">
              <a:spcBef>
                <a:spcPct val="20000"/>
              </a:spcBef>
            </a:pPr>
            <a:endParaRPr lang="en-US" altLang="en-US" sz="2400" dirty="0">
              <a:solidFill>
                <a:schemeClr val="tx2"/>
              </a:solidFill>
            </a:endParaRPr>
          </a:p>
        </p:txBody>
      </p:sp>
      <p:pic>
        <p:nvPicPr>
          <p:cNvPr id="6" name="Content Placeholder 3"/>
          <p:cNvPicPr>
            <a:picLocks/>
          </p:cNvPicPr>
          <p:nvPr/>
        </p:nvPicPr>
        <p:blipFill>
          <a:blip r:embed="rId2">
            <a:extLst>
              <a:ext uri="{28A0092B-C50C-407E-A947-70E740481C1C}">
                <a14:useLocalDpi xmlns:a14="http://schemas.microsoft.com/office/drawing/2010/main" val="0"/>
              </a:ext>
            </a:extLst>
          </a:blip>
          <a:stretch>
            <a:fillRect/>
          </a:stretch>
        </p:blipFill>
        <p:spPr>
          <a:xfrm>
            <a:off x="1123181" y="2494764"/>
            <a:ext cx="5832648" cy="2518412"/>
          </a:xfrm>
          <a:prstGeom prst="rect">
            <a:avLst/>
          </a:prstGeom>
        </p:spPr>
      </p:pic>
      <p:sp>
        <p:nvSpPr>
          <p:cNvPr id="7" name="Up-Down Arrow 6"/>
          <p:cNvSpPr/>
          <p:nvPr/>
        </p:nvSpPr>
        <p:spPr>
          <a:xfrm>
            <a:off x="4114395" y="3961637"/>
            <a:ext cx="171450" cy="3143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8" name="Rectangle 7"/>
          <p:cNvSpPr/>
          <p:nvPr/>
        </p:nvSpPr>
        <p:spPr>
          <a:xfrm>
            <a:off x="467833" y="4891828"/>
            <a:ext cx="8165804" cy="1200329"/>
          </a:xfrm>
          <a:prstGeom prst="rect">
            <a:avLst/>
          </a:prstGeom>
        </p:spPr>
        <p:txBody>
          <a:bodyPr wrap="square">
            <a:spAutoFit/>
          </a:bodyPr>
          <a:lstStyle/>
          <a:p>
            <a:r>
              <a:rPr lang="en-US" altLang="en-US" sz="2400" dirty="0">
                <a:solidFill>
                  <a:schemeClr val="tx2"/>
                </a:solidFill>
              </a:rPr>
              <a:t>This tests the patient’s </a:t>
            </a:r>
            <a:r>
              <a:rPr lang="en-US" altLang="en-US" sz="2400" dirty="0" err="1">
                <a:solidFill>
                  <a:schemeClr val="tx2"/>
                </a:solidFill>
              </a:rPr>
              <a:t>glute</a:t>
            </a:r>
            <a:r>
              <a:rPr lang="en-US" altLang="en-US" sz="2400" dirty="0">
                <a:solidFill>
                  <a:schemeClr val="tx2"/>
                </a:solidFill>
              </a:rPr>
              <a:t> strength to roll onto their side and eventually stand.</a:t>
            </a:r>
            <a:br>
              <a:rPr lang="en-US" altLang="en-US" sz="2400" dirty="0">
                <a:solidFill>
                  <a:schemeClr val="tx2"/>
                </a:solidFill>
              </a:rPr>
            </a:br>
            <a:endParaRPr lang="en-CA" sz="2400" dirty="0">
              <a:solidFill>
                <a:schemeClr val="tx2"/>
              </a:solidFill>
            </a:endParaRPr>
          </a:p>
        </p:txBody>
      </p:sp>
    </p:spTree>
    <p:extLst>
      <p:ext uri="{BB962C8B-B14F-4D97-AF65-F5344CB8AC3E}">
        <p14:creationId xmlns:p14="http://schemas.microsoft.com/office/powerpoint/2010/main" val="280346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1" y="268691"/>
            <a:ext cx="6400800" cy="738188"/>
          </a:xfrm>
        </p:spPr>
        <p:txBody>
          <a:bodyPr>
            <a:noAutofit/>
          </a:bodyPr>
          <a:lstStyle/>
          <a:p>
            <a:r>
              <a:rPr lang="en-US" altLang="en-US" sz="2700" dirty="0" smtClean="0"/>
              <a:t>ASSESSMENT </a:t>
            </a:r>
            <a:r>
              <a:rPr lang="en-US" altLang="en-US" sz="2700" dirty="0"/>
              <a:t>OF A PATIENT’S ABILITY TO WEIGHT BEAR:</a:t>
            </a:r>
            <a:endParaRPr lang="en-CA" sz="2700" dirty="0"/>
          </a:p>
        </p:txBody>
      </p:sp>
      <p:sp>
        <p:nvSpPr>
          <p:cNvPr id="3" name="Content Placeholder 2"/>
          <p:cNvSpPr>
            <a:spLocks noGrp="1"/>
          </p:cNvSpPr>
          <p:nvPr>
            <p:ph idx="1"/>
          </p:nvPr>
        </p:nvSpPr>
        <p:spPr>
          <a:xfrm>
            <a:off x="309563" y="1349374"/>
            <a:ext cx="8568623" cy="4881563"/>
          </a:xfrm>
        </p:spPr>
        <p:txBody>
          <a:bodyPr>
            <a:normAutofit lnSpcReduction="10000"/>
          </a:bodyPr>
          <a:lstStyle/>
          <a:p>
            <a:pPr>
              <a:lnSpc>
                <a:spcPct val="90000"/>
              </a:lnSpc>
              <a:buFontTx/>
              <a:buNone/>
            </a:pPr>
            <a:r>
              <a:rPr lang="en-US" altLang="en-US" sz="2400" dirty="0">
                <a:solidFill>
                  <a:schemeClr val="tx2"/>
                </a:solidFill>
              </a:rPr>
              <a:t>3) 	Rolling patient onto side: </a:t>
            </a:r>
            <a:r>
              <a:rPr lang="en-US" altLang="en-US" sz="2400" b="1" dirty="0">
                <a:solidFill>
                  <a:schemeClr val="tx2"/>
                </a:solidFill>
              </a:rPr>
              <a:t>MAXIMIZE USE OF PATIENT </a:t>
            </a:r>
            <a:r>
              <a:rPr lang="en-US" altLang="en-US" sz="2400" b="1" dirty="0" smtClean="0">
                <a:solidFill>
                  <a:schemeClr val="tx2"/>
                </a:solidFill>
              </a:rPr>
              <a:t>	EQUIPMENT</a:t>
            </a:r>
            <a:endParaRPr lang="en-US" altLang="en-US" sz="2400" dirty="0">
              <a:solidFill>
                <a:schemeClr val="tx2"/>
              </a:solidFill>
            </a:endParaRPr>
          </a:p>
          <a:p>
            <a:pPr>
              <a:lnSpc>
                <a:spcPct val="90000"/>
              </a:lnSpc>
              <a:buFontTx/>
              <a:buNone/>
            </a:pPr>
            <a:r>
              <a:rPr lang="en-US" altLang="en-US" sz="2400" dirty="0">
                <a:solidFill>
                  <a:schemeClr val="tx2"/>
                </a:solidFill>
              </a:rPr>
              <a:t>      </a:t>
            </a:r>
          </a:p>
          <a:p>
            <a:pPr>
              <a:lnSpc>
                <a:spcPct val="90000"/>
              </a:lnSpc>
              <a:buFontTx/>
              <a:buNone/>
            </a:pPr>
            <a:r>
              <a:rPr lang="en-US" altLang="en-US" sz="2400" dirty="0">
                <a:solidFill>
                  <a:schemeClr val="tx2"/>
                </a:solidFill>
              </a:rPr>
              <a:t>	a) Elevate height of bed to desired position to limit forward </a:t>
            </a:r>
            <a:r>
              <a:rPr lang="en-US" altLang="en-US" sz="2400" dirty="0" smtClean="0">
                <a:solidFill>
                  <a:schemeClr val="tx2"/>
                </a:solidFill>
              </a:rPr>
              <a:t>	   bending</a:t>
            </a:r>
            <a:r>
              <a:rPr lang="en-US" altLang="en-US" sz="2400" dirty="0">
                <a:solidFill>
                  <a:schemeClr val="tx2"/>
                </a:solidFill>
              </a:rPr>
              <a:t>.</a:t>
            </a:r>
          </a:p>
          <a:p>
            <a:pPr>
              <a:lnSpc>
                <a:spcPct val="90000"/>
              </a:lnSpc>
              <a:buFontTx/>
              <a:buNone/>
            </a:pPr>
            <a:r>
              <a:rPr lang="en-US" altLang="en-US" sz="2400" dirty="0">
                <a:solidFill>
                  <a:schemeClr val="tx2"/>
                </a:solidFill>
              </a:rPr>
              <a:t>	b) Elevate head of bed</a:t>
            </a:r>
          </a:p>
          <a:p>
            <a:pPr>
              <a:lnSpc>
                <a:spcPct val="90000"/>
              </a:lnSpc>
              <a:buFontTx/>
              <a:buNone/>
            </a:pPr>
            <a:r>
              <a:rPr lang="en-US" altLang="en-US" sz="2400" dirty="0">
                <a:solidFill>
                  <a:schemeClr val="tx2"/>
                </a:solidFill>
              </a:rPr>
              <a:t>  	c) Encourage use of side rail</a:t>
            </a:r>
          </a:p>
          <a:p>
            <a:pPr>
              <a:lnSpc>
                <a:spcPct val="90000"/>
              </a:lnSpc>
              <a:buFontTx/>
              <a:buNone/>
            </a:pPr>
            <a:r>
              <a:rPr lang="en-US" altLang="en-US" sz="2400" dirty="0">
                <a:solidFill>
                  <a:schemeClr val="tx2"/>
                </a:solidFill>
              </a:rPr>
              <a:t>	d) Ask patient to shift bum and feet over to the edge of the </a:t>
            </a:r>
            <a:r>
              <a:rPr lang="en-US" altLang="en-US" sz="2400" dirty="0" smtClean="0">
                <a:solidFill>
                  <a:schemeClr val="tx2"/>
                </a:solidFill>
              </a:rPr>
              <a:t>	   bed</a:t>
            </a:r>
            <a:r>
              <a:rPr lang="en-US" altLang="en-US" sz="2400" dirty="0">
                <a:solidFill>
                  <a:schemeClr val="tx2"/>
                </a:solidFill>
              </a:rPr>
              <a:t>. Assist </a:t>
            </a:r>
            <a:r>
              <a:rPr lang="en-US" altLang="en-US" sz="2400" dirty="0" smtClean="0">
                <a:solidFill>
                  <a:schemeClr val="tx2"/>
                </a:solidFill>
              </a:rPr>
              <a:t>as </a:t>
            </a:r>
            <a:r>
              <a:rPr lang="en-US" altLang="en-US" sz="2400" dirty="0">
                <a:solidFill>
                  <a:schemeClr val="tx2"/>
                </a:solidFill>
              </a:rPr>
              <a:t>needed to sitting position.</a:t>
            </a:r>
          </a:p>
          <a:p>
            <a:pPr>
              <a:lnSpc>
                <a:spcPct val="90000"/>
              </a:lnSpc>
              <a:buFontTx/>
              <a:buNone/>
            </a:pPr>
            <a:endParaRPr lang="en-US" altLang="en-US" sz="2400" dirty="0">
              <a:solidFill>
                <a:schemeClr val="tx2"/>
              </a:solidFill>
            </a:endParaRPr>
          </a:p>
          <a:p>
            <a:pPr>
              <a:lnSpc>
                <a:spcPct val="90000"/>
              </a:lnSpc>
              <a:buNone/>
            </a:pPr>
            <a:r>
              <a:rPr lang="en-US" altLang="en-US" sz="2400" dirty="0">
                <a:solidFill>
                  <a:schemeClr val="tx2"/>
                </a:solidFill>
              </a:rPr>
              <a:t>	 </a:t>
            </a:r>
            <a:r>
              <a:rPr lang="en-US" altLang="en-US" sz="2400" b="1" dirty="0">
                <a:solidFill>
                  <a:schemeClr val="tx2"/>
                </a:solidFill>
              </a:rPr>
              <a:t>Is </a:t>
            </a:r>
            <a:r>
              <a:rPr lang="en-US" altLang="en-US" sz="2400" b="1" dirty="0" smtClean="0">
                <a:solidFill>
                  <a:schemeClr val="tx2"/>
                </a:solidFill>
              </a:rPr>
              <a:t>the patient </a:t>
            </a:r>
            <a:r>
              <a:rPr lang="en-US" altLang="en-US" sz="2400" b="1" dirty="0">
                <a:solidFill>
                  <a:schemeClr val="tx2"/>
                </a:solidFill>
              </a:rPr>
              <a:t>able to sit at bedside unsupported or with minimal support?</a:t>
            </a:r>
            <a:r>
              <a:rPr lang="en-US" altLang="en-US" sz="2400" dirty="0">
                <a:solidFill>
                  <a:schemeClr val="tx2"/>
                </a:solidFill>
              </a:rPr>
              <a:t> </a:t>
            </a:r>
            <a:endParaRPr lang="en-US" altLang="en-US" sz="2400" dirty="0" smtClean="0">
              <a:solidFill>
                <a:schemeClr val="tx2"/>
              </a:solidFill>
            </a:endParaRPr>
          </a:p>
          <a:p>
            <a:pPr>
              <a:lnSpc>
                <a:spcPct val="90000"/>
              </a:lnSpc>
              <a:buNone/>
            </a:pPr>
            <a:endParaRPr lang="en-US" altLang="en-US" sz="2400" dirty="0">
              <a:solidFill>
                <a:schemeClr val="tx2"/>
              </a:solidFill>
            </a:endParaRPr>
          </a:p>
          <a:p>
            <a:pPr>
              <a:lnSpc>
                <a:spcPct val="90000"/>
              </a:lnSpc>
              <a:buNone/>
            </a:pPr>
            <a:r>
              <a:rPr lang="en-US" altLang="en-US" sz="2400" dirty="0" smtClean="0">
                <a:solidFill>
                  <a:schemeClr val="tx2"/>
                </a:solidFill>
              </a:rPr>
              <a:t>	This </a:t>
            </a:r>
            <a:r>
              <a:rPr lang="en-US" altLang="en-US" sz="2400" dirty="0">
                <a:solidFill>
                  <a:schemeClr val="tx2"/>
                </a:solidFill>
              </a:rPr>
              <a:t>indicates trunk </a:t>
            </a:r>
            <a:r>
              <a:rPr lang="en-US" altLang="en-US" sz="2400" dirty="0" smtClean="0">
                <a:solidFill>
                  <a:schemeClr val="tx2"/>
                </a:solidFill>
              </a:rPr>
              <a:t>strength, </a:t>
            </a:r>
            <a:r>
              <a:rPr lang="en-US" altLang="en-US" sz="2400" dirty="0">
                <a:solidFill>
                  <a:schemeClr val="tx2"/>
                </a:solidFill>
              </a:rPr>
              <a:t>balance and control. </a:t>
            </a:r>
          </a:p>
          <a:p>
            <a:pPr marL="0" indent="0">
              <a:buNone/>
            </a:pPr>
            <a:endParaRPr lang="en-CA" sz="2400" dirty="0">
              <a:solidFill>
                <a:schemeClr val="tx2"/>
              </a:solidFill>
            </a:endParaRPr>
          </a:p>
        </p:txBody>
      </p:sp>
      <p:sp>
        <p:nvSpPr>
          <p:cNvPr id="5" name="Rectangle 4"/>
          <p:cNvSpPr/>
          <p:nvPr/>
        </p:nvSpPr>
        <p:spPr>
          <a:xfrm>
            <a:off x="393405" y="5013176"/>
            <a:ext cx="8367823" cy="461665"/>
          </a:xfrm>
          <a:prstGeom prst="rect">
            <a:avLst/>
          </a:prstGeom>
        </p:spPr>
        <p:txBody>
          <a:bodyPr wrap="square">
            <a:spAutoFit/>
          </a:bodyPr>
          <a:lstStyle/>
          <a:p>
            <a:pPr lvl="0">
              <a:spcBef>
                <a:spcPct val="20000"/>
              </a:spcBef>
            </a:pPr>
            <a:endParaRPr lang="en-US" altLang="en-US" sz="2400" dirty="0">
              <a:solidFill>
                <a:schemeClr val="tx2"/>
              </a:solidFill>
            </a:endParaRPr>
          </a:p>
        </p:txBody>
      </p:sp>
    </p:spTree>
    <p:extLst>
      <p:ext uri="{BB962C8B-B14F-4D97-AF65-F5344CB8AC3E}">
        <p14:creationId xmlns:p14="http://schemas.microsoft.com/office/powerpoint/2010/main" val="3149056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1" y="268691"/>
            <a:ext cx="6400800" cy="738188"/>
          </a:xfrm>
        </p:spPr>
        <p:txBody>
          <a:bodyPr>
            <a:noAutofit/>
          </a:bodyPr>
          <a:lstStyle/>
          <a:p>
            <a:r>
              <a:rPr lang="en-US" altLang="en-US" sz="2700" dirty="0" smtClean="0"/>
              <a:t>ASSESSMENT </a:t>
            </a:r>
            <a:r>
              <a:rPr lang="en-US" altLang="en-US" sz="2700" dirty="0"/>
              <a:t>OF A PATIENT’S ABILITY TO WEIGHT BEAR:</a:t>
            </a:r>
            <a:endParaRPr lang="en-CA" sz="2700" dirty="0"/>
          </a:p>
        </p:txBody>
      </p:sp>
      <p:sp>
        <p:nvSpPr>
          <p:cNvPr id="3" name="Content Placeholder 2"/>
          <p:cNvSpPr>
            <a:spLocks noGrp="1"/>
          </p:cNvSpPr>
          <p:nvPr>
            <p:ph idx="1"/>
          </p:nvPr>
        </p:nvSpPr>
        <p:spPr>
          <a:xfrm>
            <a:off x="309563" y="1349374"/>
            <a:ext cx="8568623" cy="4881563"/>
          </a:xfrm>
        </p:spPr>
        <p:txBody>
          <a:bodyPr>
            <a:normAutofit/>
          </a:bodyPr>
          <a:lstStyle/>
          <a:p>
            <a:pPr>
              <a:lnSpc>
                <a:spcPct val="90000"/>
              </a:lnSpc>
              <a:buFontTx/>
              <a:buNone/>
            </a:pPr>
            <a:r>
              <a:rPr lang="en-US" altLang="en-US" sz="2400" dirty="0" smtClean="0">
                <a:solidFill>
                  <a:schemeClr val="tx2"/>
                </a:solidFill>
              </a:rPr>
              <a:t>4) </a:t>
            </a:r>
            <a:r>
              <a:rPr lang="en-US" sz="2400" b="1" dirty="0">
                <a:solidFill>
                  <a:schemeClr val="tx2"/>
                </a:solidFill>
              </a:rPr>
              <a:t>Is the patient able to achieve knee extension while sitting?</a:t>
            </a:r>
            <a:br>
              <a:rPr lang="en-US" sz="2400" b="1" dirty="0">
                <a:solidFill>
                  <a:schemeClr val="tx2"/>
                </a:solidFill>
              </a:rPr>
            </a:br>
            <a:endParaRPr lang="en-CA" sz="2400" dirty="0">
              <a:solidFill>
                <a:schemeClr val="tx2"/>
              </a:solidFill>
            </a:endParaRPr>
          </a:p>
        </p:txBody>
      </p:sp>
      <p:sp>
        <p:nvSpPr>
          <p:cNvPr id="5" name="Rectangle 4"/>
          <p:cNvSpPr/>
          <p:nvPr/>
        </p:nvSpPr>
        <p:spPr>
          <a:xfrm>
            <a:off x="393405" y="5013176"/>
            <a:ext cx="8367823" cy="461665"/>
          </a:xfrm>
          <a:prstGeom prst="rect">
            <a:avLst/>
          </a:prstGeom>
        </p:spPr>
        <p:txBody>
          <a:bodyPr wrap="square">
            <a:spAutoFit/>
          </a:bodyPr>
          <a:lstStyle/>
          <a:p>
            <a:pPr lvl="0">
              <a:spcBef>
                <a:spcPct val="20000"/>
              </a:spcBef>
            </a:pPr>
            <a:endParaRPr lang="en-US" altLang="en-US" sz="2400" dirty="0">
              <a:solidFill>
                <a:schemeClr val="tx2"/>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021" y="1984515"/>
            <a:ext cx="3312367" cy="276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3405" y="5018969"/>
            <a:ext cx="8272130" cy="1200329"/>
          </a:xfrm>
          <a:prstGeom prst="rect">
            <a:avLst/>
          </a:prstGeom>
        </p:spPr>
        <p:txBody>
          <a:bodyPr wrap="square">
            <a:spAutoFit/>
          </a:bodyPr>
          <a:lstStyle/>
          <a:p>
            <a:r>
              <a:rPr lang="en-US" sz="2400" dirty="0">
                <a:solidFill>
                  <a:schemeClr val="tx2"/>
                </a:solidFill>
              </a:rPr>
              <a:t>Ask the patient to straighten their leg while seated at the bedside. This assesses the patient’s range of motion and quadriceps strength.</a:t>
            </a:r>
            <a:endParaRPr lang="en-CA" sz="2400" dirty="0">
              <a:solidFill>
                <a:schemeClr val="tx2"/>
              </a:solidFill>
            </a:endParaRPr>
          </a:p>
        </p:txBody>
      </p:sp>
    </p:spTree>
    <p:extLst>
      <p:ext uri="{BB962C8B-B14F-4D97-AF65-F5344CB8AC3E}">
        <p14:creationId xmlns:p14="http://schemas.microsoft.com/office/powerpoint/2010/main" val="24083927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1" y="268691"/>
            <a:ext cx="6400800" cy="738188"/>
          </a:xfrm>
        </p:spPr>
        <p:txBody>
          <a:bodyPr>
            <a:noAutofit/>
          </a:bodyPr>
          <a:lstStyle/>
          <a:p>
            <a:r>
              <a:rPr lang="en-US" altLang="en-US" sz="2700" dirty="0" smtClean="0"/>
              <a:t>ASSESSMENT </a:t>
            </a:r>
            <a:r>
              <a:rPr lang="en-US" altLang="en-US" sz="2700" dirty="0"/>
              <a:t>OF A PATIENT’S ABILITY TO WEIGHT BEAR:</a:t>
            </a:r>
            <a:endParaRPr lang="en-CA" sz="2700" dirty="0"/>
          </a:p>
        </p:txBody>
      </p:sp>
      <p:sp>
        <p:nvSpPr>
          <p:cNvPr id="3" name="Content Placeholder 2"/>
          <p:cNvSpPr>
            <a:spLocks noGrp="1"/>
          </p:cNvSpPr>
          <p:nvPr>
            <p:ph idx="1"/>
          </p:nvPr>
        </p:nvSpPr>
        <p:spPr>
          <a:xfrm>
            <a:off x="309563" y="1349374"/>
            <a:ext cx="8568623" cy="4881563"/>
          </a:xfrm>
        </p:spPr>
        <p:txBody>
          <a:bodyPr>
            <a:normAutofit/>
          </a:bodyPr>
          <a:lstStyle/>
          <a:p>
            <a:pPr>
              <a:lnSpc>
                <a:spcPct val="80000"/>
              </a:lnSpc>
              <a:buFontTx/>
              <a:buNone/>
            </a:pPr>
            <a:r>
              <a:rPr lang="en-US" altLang="en-US" sz="2400" dirty="0">
                <a:solidFill>
                  <a:schemeClr val="tx2"/>
                </a:solidFill>
              </a:rPr>
              <a:t>5) </a:t>
            </a:r>
            <a:r>
              <a:rPr lang="en-US" altLang="en-US" sz="2400" b="1" dirty="0">
                <a:solidFill>
                  <a:schemeClr val="tx2"/>
                </a:solidFill>
              </a:rPr>
              <a:t>Initial standing assessment of patient</a:t>
            </a:r>
            <a:r>
              <a:rPr lang="en-US" altLang="en-US" sz="2400" dirty="0">
                <a:solidFill>
                  <a:schemeClr val="tx2"/>
                </a:solidFill>
              </a:rPr>
              <a:t>:</a:t>
            </a:r>
          </a:p>
          <a:p>
            <a:pPr>
              <a:lnSpc>
                <a:spcPct val="80000"/>
              </a:lnSpc>
              <a:buFontTx/>
              <a:buNone/>
            </a:pPr>
            <a:endParaRPr lang="en-US" altLang="en-US" sz="2400" dirty="0">
              <a:solidFill>
                <a:schemeClr val="tx2"/>
              </a:solidFill>
            </a:endParaRPr>
          </a:p>
          <a:p>
            <a:pPr marL="0" indent="0">
              <a:buNone/>
            </a:pPr>
            <a:r>
              <a:rPr lang="en-US" sz="2400" dirty="0">
                <a:solidFill>
                  <a:schemeClr val="tx2"/>
                </a:solidFill>
              </a:rPr>
              <a:t>	Is the patient able to stand?</a:t>
            </a:r>
            <a:endParaRPr lang="en-CA" sz="2400" dirty="0">
              <a:solidFill>
                <a:schemeClr val="tx2"/>
              </a:solidFill>
            </a:endParaRPr>
          </a:p>
          <a:p>
            <a:pPr marL="0" indent="0">
              <a:buNone/>
            </a:pPr>
            <a:r>
              <a:rPr lang="en-US" sz="2400" dirty="0">
                <a:solidFill>
                  <a:schemeClr val="tx2"/>
                </a:solidFill>
              </a:rPr>
              <a:t>	Can the patient shift their weight from side to side?</a:t>
            </a:r>
            <a:endParaRPr lang="en-CA" sz="2400" dirty="0">
              <a:solidFill>
                <a:schemeClr val="tx2"/>
              </a:solidFill>
            </a:endParaRPr>
          </a:p>
          <a:p>
            <a:pPr marL="0" indent="0">
              <a:buNone/>
            </a:pPr>
            <a:r>
              <a:rPr lang="en-US" sz="2400" dirty="0">
                <a:solidFill>
                  <a:schemeClr val="tx2"/>
                </a:solidFill>
              </a:rPr>
              <a:t>	Can the patient march on the spot? </a:t>
            </a:r>
            <a:endParaRPr lang="en-CA" sz="2400" dirty="0">
              <a:solidFill>
                <a:schemeClr val="tx2"/>
              </a:solidFill>
            </a:endParaRPr>
          </a:p>
          <a:p>
            <a:pPr marL="0" indent="0">
              <a:buNone/>
            </a:pPr>
            <a:r>
              <a:rPr lang="en-US" sz="2400" dirty="0">
                <a:solidFill>
                  <a:schemeClr val="tx2"/>
                </a:solidFill>
              </a:rPr>
              <a:t>	</a:t>
            </a:r>
          </a:p>
          <a:p>
            <a:pPr marL="0" indent="0">
              <a:buNone/>
            </a:pPr>
            <a:r>
              <a:rPr lang="en-US" sz="2400" dirty="0">
                <a:solidFill>
                  <a:schemeClr val="tx2"/>
                </a:solidFill>
              </a:rPr>
              <a:t>In order to maintain your safety, ensure two staff are present during this assessment. If the patient is able to complete the above, proceed with the transfer. If not, assist patient back to bed, update and communicate new mobility status.</a:t>
            </a:r>
            <a:endParaRPr lang="en-CA" sz="2400" dirty="0">
              <a:solidFill>
                <a:schemeClr val="tx2"/>
              </a:solidFill>
            </a:endParaRPr>
          </a:p>
          <a:p>
            <a:pPr marL="0" indent="0">
              <a:buNone/>
            </a:pPr>
            <a:endParaRPr lang="en-CA" sz="2400" dirty="0">
              <a:solidFill>
                <a:schemeClr val="tx2"/>
              </a:solidFill>
            </a:endParaRPr>
          </a:p>
        </p:txBody>
      </p:sp>
      <p:sp>
        <p:nvSpPr>
          <p:cNvPr id="5" name="Rectangle 4"/>
          <p:cNvSpPr/>
          <p:nvPr/>
        </p:nvSpPr>
        <p:spPr>
          <a:xfrm>
            <a:off x="393405" y="5013176"/>
            <a:ext cx="8367823" cy="461665"/>
          </a:xfrm>
          <a:prstGeom prst="rect">
            <a:avLst/>
          </a:prstGeom>
        </p:spPr>
        <p:txBody>
          <a:bodyPr wrap="square">
            <a:spAutoFit/>
          </a:bodyPr>
          <a:lstStyle/>
          <a:p>
            <a:pPr lvl="0">
              <a:spcBef>
                <a:spcPct val="20000"/>
              </a:spcBef>
            </a:pPr>
            <a:endParaRPr lang="en-US" altLang="en-US" sz="2400" dirty="0">
              <a:solidFill>
                <a:schemeClr val="tx2"/>
              </a:solidFill>
            </a:endParaRPr>
          </a:p>
        </p:txBody>
      </p:sp>
    </p:spTree>
    <p:extLst>
      <p:ext uri="{BB962C8B-B14F-4D97-AF65-F5344CB8AC3E}">
        <p14:creationId xmlns:p14="http://schemas.microsoft.com/office/powerpoint/2010/main" val="3979894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1" y="268691"/>
            <a:ext cx="6400800" cy="738188"/>
          </a:xfrm>
        </p:spPr>
        <p:txBody>
          <a:bodyPr>
            <a:noAutofit/>
          </a:bodyPr>
          <a:lstStyle/>
          <a:p>
            <a:r>
              <a:rPr lang="en-US" sz="2800" dirty="0" smtClean="0"/>
              <a:t>Communicating the Patient’s Mobility</a:t>
            </a:r>
            <a:endParaRPr lang="en-CA" sz="2800" dirty="0"/>
          </a:p>
        </p:txBody>
      </p:sp>
      <p:sp>
        <p:nvSpPr>
          <p:cNvPr id="3" name="Content Placeholder 2"/>
          <p:cNvSpPr>
            <a:spLocks noGrp="1"/>
          </p:cNvSpPr>
          <p:nvPr>
            <p:ph idx="1"/>
          </p:nvPr>
        </p:nvSpPr>
        <p:spPr>
          <a:xfrm>
            <a:off x="309563" y="1349374"/>
            <a:ext cx="8568623" cy="4881563"/>
          </a:xfrm>
        </p:spPr>
        <p:txBody>
          <a:bodyPr>
            <a:normAutofit/>
          </a:bodyPr>
          <a:lstStyle/>
          <a:p>
            <a:pPr>
              <a:lnSpc>
                <a:spcPct val="80000"/>
              </a:lnSpc>
            </a:pPr>
            <a:r>
              <a:rPr lang="en-US" altLang="en-US" sz="2400" dirty="0">
                <a:solidFill>
                  <a:schemeClr val="tx2"/>
                </a:solidFill>
              </a:rPr>
              <a:t>You should assess the weight ability of a patient prior to every patient transfer</a:t>
            </a:r>
          </a:p>
          <a:p>
            <a:pPr>
              <a:lnSpc>
                <a:spcPct val="80000"/>
              </a:lnSpc>
            </a:pPr>
            <a:endParaRPr lang="en-US" altLang="en-US" sz="2400" dirty="0">
              <a:solidFill>
                <a:schemeClr val="tx2"/>
              </a:solidFill>
            </a:endParaRPr>
          </a:p>
          <a:p>
            <a:pPr>
              <a:lnSpc>
                <a:spcPct val="80000"/>
              </a:lnSpc>
            </a:pPr>
            <a:r>
              <a:rPr lang="en-US" altLang="en-US" sz="2400" dirty="0">
                <a:solidFill>
                  <a:schemeClr val="tx2"/>
                </a:solidFill>
              </a:rPr>
              <a:t>It is the responsibility of the RPN, RN and PT to update the patient logo. The PCA is to notify the RN of any change in the patient’s mobility level.</a:t>
            </a:r>
          </a:p>
          <a:p>
            <a:pPr>
              <a:lnSpc>
                <a:spcPct val="80000"/>
              </a:lnSpc>
            </a:pPr>
            <a:endParaRPr lang="en-US" altLang="en-US" sz="2400" dirty="0">
              <a:solidFill>
                <a:schemeClr val="tx2"/>
              </a:solidFill>
            </a:endParaRPr>
          </a:p>
          <a:p>
            <a:pPr>
              <a:lnSpc>
                <a:spcPct val="80000"/>
              </a:lnSpc>
            </a:pPr>
            <a:r>
              <a:rPr lang="en-US" altLang="en-US" sz="2400" dirty="0">
                <a:solidFill>
                  <a:schemeClr val="tx2"/>
                </a:solidFill>
              </a:rPr>
              <a:t>Once the mobility of the patient is determined, how the patient mobilizes needs to be communicated in two ways:</a:t>
            </a:r>
          </a:p>
          <a:p>
            <a:pPr>
              <a:lnSpc>
                <a:spcPct val="80000"/>
              </a:lnSpc>
            </a:pPr>
            <a:endParaRPr lang="en-US" altLang="en-US" sz="2400" dirty="0">
              <a:solidFill>
                <a:schemeClr val="tx2"/>
              </a:solidFill>
            </a:endParaRPr>
          </a:p>
          <a:p>
            <a:pPr>
              <a:lnSpc>
                <a:spcPct val="80000"/>
              </a:lnSpc>
              <a:buFontTx/>
              <a:buNone/>
            </a:pPr>
            <a:r>
              <a:rPr lang="en-US" altLang="en-US" sz="2400" dirty="0">
                <a:solidFill>
                  <a:schemeClr val="tx2"/>
                </a:solidFill>
              </a:rPr>
              <a:t>		1) </a:t>
            </a:r>
            <a:r>
              <a:rPr lang="en-US" altLang="en-US" sz="2400" dirty="0" smtClean="0">
                <a:solidFill>
                  <a:schemeClr val="tx2"/>
                </a:solidFill>
              </a:rPr>
              <a:t>	Above </a:t>
            </a:r>
            <a:r>
              <a:rPr lang="en-US" altLang="en-US" sz="2400" dirty="0">
                <a:solidFill>
                  <a:schemeClr val="tx2"/>
                </a:solidFill>
              </a:rPr>
              <a:t>the patient bed with a </a:t>
            </a:r>
            <a:r>
              <a:rPr lang="en-US" altLang="en-US" sz="2400" b="1" dirty="0">
                <a:solidFill>
                  <a:schemeClr val="tx2"/>
                </a:solidFill>
              </a:rPr>
              <a:t>logo</a:t>
            </a:r>
            <a:r>
              <a:rPr lang="en-US" altLang="en-US" sz="2400" dirty="0">
                <a:solidFill>
                  <a:schemeClr val="tx2"/>
                </a:solidFill>
              </a:rPr>
              <a:t> (independent, </a:t>
            </a:r>
          </a:p>
          <a:p>
            <a:pPr>
              <a:lnSpc>
                <a:spcPct val="80000"/>
              </a:lnSpc>
              <a:buFontTx/>
              <a:buNone/>
            </a:pPr>
            <a:r>
              <a:rPr lang="en-US" altLang="en-US" sz="2400" dirty="0">
                <a:solidFill>
                  <a:schemeClr val="tx2"/>
                </a:solidFill>
              </a:rPr>
              <a:t>		</a:t>
            </a:r>
            <a:r>
              <a:rPr lang="en-US" altLang="en-US" sz="2400" dirty="0" smtClean="0">
                <a:solidFill>
                  <a:schemeClr val="tx2"/>
                </a:solidFill>
              </a:rPr>
              <a:t>	1 </a:t>
            </a:r>
            <a:r>
              <a:rPr lang="en-US" altLang="en-US" sz="2400" dirty="0">
                <a:solidFill>
                  <a:schemeClr val="tx2"/>
                </a:solidFill>
              </a:rPr>
              <a:t>person assist, 2 person assist, ceiling lift).</a:t>
            </a:r>
          </a:p>
          <a:p>
            <a:pPr>
              <a:lnSpc>
                <a:spcPct val="80000"/>
              </a:lnSpc>
              <a:buFontTx/>
              <a:buNone/>
            </a:pPr>
            <a:endParaRPr lang="en-US" altLang="en-US" sz="2400" dirty="0">
              <a:solidFill>
                <a:schemeClr val="tx2"/>
              </a:solidFill>
            </a:endParaRPr>
          </a:p>
          <a:p>
            <a:pPr>
              <a:lnSpc>
                <a:spcPct val="80000"/>
              </a:lnSpc>
              <a:buFontTx/>
              <a:buNone/>
            </a:pPr>
            <a:r>
              <a:rPr lang="en-US" altLang="en-US" sz="2400" dirty="0">
                <a:solidFill>
                  <a:schemeClr val="tx2"/>
                </a:solidFill>
              </a:rPr>
              <a:t>		2) </a:t>
            </a:r>
            <a:r>
              <a:rPr lang="en-US" altLang="en-US" sz="2400" dirty="0" smtClean="0">
                <a:solidFill>
                  <a:schemeClr val="tx2"/>
                </a:solidFill>
              </a:rPr>
              <a:t>	Documented </a:t>
            </a:r>
            <a:r>
              <a:rPr lang="en-US" altLang="en-US" sz="2400" dirty="0">
                <a:solidFill>
                  <a:schemeClr val="tx2"/>
                </a:solidFill>
              </a:rPr>
              <a:t>in the patient’s chart. </a:t>
            </a:r>
          </a:p>
        </p:txBody>
      </p:sp>
      <p:sp>
        <p:nvSpPr>
          <p:cNvPr id="5" name="Rectangle 4"/>
          <p:cNvSpPr/>
          <p:nvPr/>
        </p:nvSpPr>
        <p:spPr>
          <a:xfrm>
            <a:off x="393405" y="5013176"/>
            <a:ext cx="8367823" cy="461665"/>
          </a:xfrm>
          <a:prstGeom prst="rect">
            <a:avLst/>
          </a:prstGeom>
        </p:spPr>
        <p:txBody>
          <a:bodyPr wrap="square">
            <a:spAutoFit/>
          </a:bodyPr>
          <a:lstStyle/>
          <a:p>
            <a:pPr lvl="0">
              <a:spcBef>
                <a:spcPct val="20000"/>
              </a:spcBef>
            </a:pPr>
            <a:endParaRPr lang="en-US" altLang="en-US" sz="2400" dirty="0">
              <a:solidFill>
                <a:schemeClr val="tx2"/>
              </a:solidFill>
            </a:endParaRPr>
          </a:p>
        </p:txBody>
      </p:sp>
    </p:spTree>
    <p:extLst>
      <p:ext uri="{BB962C8B-B14F-4D97-AF65-F5344CB8AC3E}">
        <p14:creationId xmlns:p14="http://schemas.microsoft.com/office/powerpoint/2010/main" val="1748758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1" y="268691"/>
            <a:ext cx="6400800" cy="738188"/>
          </a:xfrm>
        </p:spPr>
        <p:txBody>
          <a:bodyPr>
            <a:noAutofit/>
          </a:bodyPr>
          <a:lstStyle/>
          <a:p>
            <a:r>
              <a:rPr lang="en-US" sz="2800" dirty="0" smtClean="0"/>
              <a:t>Mobility Algorithm: MOVE ON Program</a:t>
            </a:r>
            <a:endParaRPr lang="en-CA" sz="2800" dirty="0"/>
          </a:p>
        </p:txBody>
      </p:sp>
      <p:sp>
        <p:nvSpPr>
          <p:cNvPr id="3" name="Content Placeholder 2"/>
          <p:cNvSpPr>
            <a:spLocks noGrp="1"/>
          </p:cNvSpPr>
          <p:nvPr>
            <p:ph idx="1"/>
          </p:nvPr>
        </p:nvSpPr>
        <p:spPr>
          <a:xfrm>
            <a:off x="309563" y="1796902"/>
            <a:ext cx="8568623" cy="4434035"/>
          </a:xfrm>
        </p:spPr>
        <p:txBody>
          <a:bodyPr>
            <a:normAutofit/>
          </a:bodyPr>
          <a:lstStyle/>
          <a:p>
            <a:pPr>
              <a:lnSpc>
                <a:spcPct val="90000"/>
              </a:lnSpc>
              <a:buFontTx/>
              <a:buNone/>
            </a:pPr>
            <a:r>
              <a:rPr lang="en-US" altLang="en-US" sz="2400" dirty="0">
                <a:solidFill>
                  <a:schemeClr val="tx2"/>
                </a:solidFill>
              </a:rPr>
              <a:t>In order to ensure your safety and the safety of other staff and </a:t>
            </a:r>
          </a:p>
          <a:p>
            <a:pPr>
              <a:lnSpc>
                <a:spcPct val="90000"/>
              </a:lnSpc>
              <a:buFontTx/>
              <a:buNone/>
            </a:pPr>
            <a:r>
              <a:rPr lang="en-US" altLang="en-US" sz="2400" dirty="0">
                <a:solidFill>
                  <a:schemeClr val="tx2"/>
                </a:solidFill>
              </a:rPr>
              <a:t>patients,  the following Transfer Tree should be used to </a:t>
            </a:r>
          </a:p>
          <a:p>
            <a:pPr>
              <a:lnSpc>
                <a:spcPct val="90000"/>
              </a:lnSpc>
              <a:buFontTx/>
              <a:buNone/>
            </a:pPr>
            <a:r>
              <a:rPr lang="en-US" altLang="en-US" sz="2400" dirty="0">
                <a:solidFill>
                  <a:schemeClr val="tx2"/>
                </a:solidFill>
              </a:rPr>
              <a:t>determine patient mobility status by a registered patient care </a:t>
            </a:r>
          </a:p>
          <a:p>
            <a:pPr>
              <a:lnSpc>
                <a:spcPct val="90000"/>
              </a:lnSpc>
              <a:buFontTx/>
              <a:buNone/>
            </a:pPr>
            <a:r>
              <a:rPr lang="en-US" altLang="en-US" sz="2400" dirty="0">
                <a:solidFill>
                  <a:schemeClr val="tx2"/>
                </a:solidFill>
              </a:rPr>
              <a:t>provider.  </a:t>
            </a:r>
          </a:p>
          <a:p>
            <a:pPr>
              <a:lnSpc>
                <a:spcPct val="90000"/>
              </a:lnSpc>
              <a:buFontTx/>
              <a:buNone/>
            </a:pPr>
            <a:endParaRPr lang="en-US" altLang="en-US" sz="2400" dirty="0">
              <a:solidFill>
                <a:schemeClr val="tx2"/>
              </a:solidFill>
            </a:endParaRPr>
          </a:p>
          <a:p>
            <a:pPr>
              <a:lnSpc>
                <a:spcPct val="90000"/>
              </a:lnSpc>
              <a:buFontTx/>
              <a:buNone/>
            </a:pPr>
            <a:r>
              <a:rPr lang="en-US" altLang="en-US" sz="2400" dirty="0">
                <a:solidFill>
                  <a:schemeClr val="tx2"/>
                </a:solidFill>
              </a:rPr>
              <a:t>Once the patient mobility status has been determined, a </a:t>
            </a:r>
          </a:p>
          <a:p>
            <a:pPr>
              <a:lnSpc>
                <a:spcPct val="90000"/>
              </a:lnSpc>
              <a:buFontTx/>
              <a:buNone/>
            </a:pPr>
            <a:r>
              <a:rPr lang="en-US" altLang="en-US" sz="2400" u="sng" dirty="0">
                <a:solidFill>
                  <a:schemeClr val="tx2"/>
                </a:solidFill>
              </a:rPr>
              <a:t>mobility logo</a:t>
            </a:r>
            <a:r>
              <a:rPr lang="en-US" altLang="en-US" sz="2400" dirty="0">
                <a:solidFill>
                  <a:schemeClr val="tx2"/>
                </a:solidFill>
              </a:rPr>
              <a:t> should be posted above the patient’s bed and </a:t>
            </a:r>
          </a:p>
          <a:p>
            <a:pPr>
              <a:lnSpc>
                <a:spcPct val="90000"/>
              </a:lnSpc>
              <a:buFontTx/>
              <a:buNone/>
            </a:pPr>
            <a:r>
              <a:rPr lang="en-US" altLang="en-US" sz="2400" dirty="0">
                <a:solidFill>
                  <a:schemeClr val="tx2"/>
                </a:solidFill>
              </a:rPr>
              <a:t>updated as needed by a registered patient care provider.</a:t>
            </a:r>
          </a:p>
          <a:p>
            <a:pPr>
              <a:lnSpc>
                <a:spcPct val="80000"/>
              </a:lnSpc>
            </a:pPr>
            <a:endParaRPr lang="en-US" altLang="en-US" sz="2400" dirty="0">
              <a:solidFill>
                <a:schemeClr val="tx2"/>
              </a:solidFill>
            </a:endParaRPr>
          </a:p>
        </p:txBody>
      </p:sp>
      <p:sp>
        <p:nvSpPr>
          <p:cNvPr id="5" name="Rectangle 4"/>
          <p:cNvSpPr/>
          <p:nvPr/>
        </p:nvSpPr>
        <p:spPr>
          <a:xfrm>
            <a:off x="393405" y="5013176"/>
            <a:ext cx="8367823" cy="461665"/>
          </a:xfrm>
          <a:prstGeom prst="rect">
            <a:avLst/>
          </a:prstGeom>
        </p:spPr>
        <p:txBody>
          <a:bodyPr wrap="square">
            <a:spAutoFit/>
          </a:bodyPr>
          <a:lstStyle/>
          <a:p>
            <a:pPr lvl="0">
              <a:spcBef>
                <a:spcPct val="20000"/>
              </a:spcBef>
            </a:pPr>
            <a:endParaRPr lang="en-US" altLang="en-US" sz="2400" dirty="0">
              <a:solidFill>
                <a:schemeClr val="tx2"/>
              </a:solidFill>
            </a:endParaRPr>
          </a:p>
        </p:txBody>
      </p:sp>
    </p:spTree>
    <p:extLst>
      <p:ext uri="{BB962C8B-B14F-4D97-AF65-F5344CB8AC3E}">
        <p14:creationId xmlns:p14="http://schemas.microsoft.com/office/powerpoint/2010/main" val="280397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31" name="Picture 2"/>
          <p:cNvPicPr>
            <a:picLocks noChangeAspect="1" noChangeArrowheads="1"/>
          </p:cNvPicPr>
          <p:nvPr/>
        </p:nvPicPr>
        <p:blipFill>
          <a:blip r:embed="rId2">
            <a:extLst>
              <a:ext uri="{28A0092B-C50C-407E-A947-70E740481C1C}">
                <a14:useLocalDpi xmlns:a14="http://schemas.microsoft.com/office/drawing/2010/main" val="0"/>
              </a:ext>
            </a:extLst>
          </a:blip>
          <a:srcRect l="38477" t="1070" r="22577" b="3937"/>
          <a:stretch>
            <a:fillRect/>
          </a:stretch>
        </p:blipFill>
        <p:spPr bwMode="auto">
          <a:xfrm>
            <a:off x="2132013" y="838200"/>
            <a:ext cx="449738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2" name="Text Box 22"/>
          <p:cNvSpPr txBox="1">
            <a:spLocks noChangeArrowheads="1"/>
          </p:cNvSpPr>
          <p:nvPr/>
        </p:nvSpPr>
        <p:spPr bwMode="auto">
          <a:xfrm>
            <a:off x="7162800" y="914400"/>
            <a:ext cx="1685925" cy="4191000"/>
          </a:xfrm>
          <a:prstGeom prst="rect">
            <a:avLst/>
          </a:prstGeom>
          <a:solidFill>
            <a:srgbClr val="FFC000"/>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p>
            <a:pPr defTabSz="914400"/>
            <a:endParaRPr lang="en-US" altLang="ja-JP" sz="1200">
              <a:solidFill>
                <a:prstClr val="white"/>
              </a:solidFill>
              <a:latin typeface="Times New Roman" pitchFamily="18" charset="0"/>
              <a:ea typeface="MS Mincho" pitchFamily="49" charset="-128"/>
            </a:endParaRPr>
          </a:p>
          <a:p>
            <a:pPr defTabSz="914400"/>
            <a:endParaRPr lang="en-US" altLang="ja-JP" sz="1200">
              <a:solidFill>
                <a:prstClr val="white"/>
              </a:solidFill>
              <a:latin typeface="Times New Roman" pitchFamily="18" charset="0"/>
              <a:ea typeface="MS Mincho" pitchFamily="49" charset="-128"/>
            </a:endParaRPr>
          </a:p>
          <a:p>
            <a:pPr defTabSz="914400"/>
            <a:endParaRPr lang="en-US" altLang="ja-JP" sz="1200">
              <a:solidFill>
                <a:prstClr val="white"/>
              </a:solidFill>
              <a:latin typeface="Times New Roman" pitchFamily="18" charset="0"/>
              <a:ea typeface="MS Mincho" pitchFamily="49" charset="-128"/>
            </a:endParaRPr>
          </a:p>
          <a:p>
            <a:pPr algn="ctr" defTabSz="914400"/>
            <a:endParaRPr lang="en-US" altLang="ja-JP" sz="1400" b="1">
              <a:solidFill>
                <a:prstClr val="white"/>
              </a:solidFill>
              <a:latin typeface="Times New Roman" pitchFamily="18" charset="0"/>
              <a:ea typeface="MS Mincho" pitchFamily="49" charset="-128"/>
            </a:endParaRPr>
          </a:p>
          <a:p>
            <a:pPr algn="ctr" defTabSz="914400"/>
            <a:endParaRPr lang="en-US" altLang="ja-JP" sz="1400" b="1">
              <a:solidFill>
                <a:prstClr val="white"/>
              </a:solidFill>
              <a:latin typeface="Times New Roman" pitchFamily="18" charset="0"/>
              <a:ea typeface="MS Mincho" pitchFamily="49" charset="-128"/>
            </a:endParaRPr>
          </a:p>
          <a:p>
            <a:pPr algn="ctr" defTabSz="914400"/>
            <a:endParaRPr lang="en-US" altLang="ja-JP" sz="1400" b="1">
              <a:solidFill>
                <a:prstClr val="white"/>
              </a:solidFill>
              <a:latin typeface="Times New Roman" pitchFamily="18" charset="0"/>
              <a:ea typeface="MS Mincho" pitchFamily="49" charset="-128"/>
            </a:endParaRPr>
          </a:p>
          <a:p>
            <a:pPr algn="ctr" defTabSz="914400"/>
            <a:endParaRPr lang="en-US" altLang="ja-JP" sz="1400" b="1">
              <a:solidFill>
                <a:prstClr val="white"/>
              </a:solidFill>
              <a:latin typeface="Times New Roman" pitchFamily="18" charset="0"/>
              <a:ea typeface="MS Mincho" pitchFamily="49" charset="-128"/>
            </a:endParaRPr>
          </a:p>
          <a:p>
            <a:pPr algn="ctr" defTabSz="914400"/>
            <a:r>
              <a:rPr lang="en-US" altLang="ja-JP" sz="1400" b="1">
                <a:solidFill>
                  <a:prstClr val="white"/>
                </a:solidFill>
                <a:latin typeface="Times New Roman" pitchFamily="18" charset="0"/>
                <a:ea typeface="MS Mincho" pitchFamily="49" charset="-128"/>
              </a:rPr>
              <a:t>Mobility Level</a:t>
            </a:r>
          </a:p>
          <a:p>
            <a:pPr algn="ctr" defTabSz="914400"/>
            <a:r>
              <a:rPr lang="en-US" altLang="ja-JP" sz="2800" b="1">
                <a:solidFill>
                  <a:prstClr val="white"/>
                </a:solidFill>
                <a:latin typeface="Times New Roman" pitchFamily="18" charset="0"/>
                <a:ea typeface="MS Mincho" pitchFamily="49" charset="-128"/>
              </a:rPr>
              <a:t>B</a:t>
            </a:r>
            <a:endParaRPr lang="en-US" altLang="en-US">
              <a:solidFill>
                <a:prstClr val="white"/>
              </a:solidFill>
            </a:endParaRPr>
          </a:p>
        </p:txBody>
      </p:sp>
      <p:sp>
        <p:nvSpPr>
          <p:cNvPr id="17433" name="Text Box 27"/>
          <p:cNvSpPr txBox="1">
            <a:spLocks noChangeArrowheads="1"/>
          </p:cNvSpPr>
          <p:nvPr/>
        </p:nvSpPr>
        <p:spPr bwMode="auto">
          <a:xfrm>
            <a:off x="7149731" y="5111602"/>
            <a:ext cx="1685925" cy="685800"/>
          </a:xfrm>
          <a:prstGeom prst="rect">
            <a:avLst/>
          </a:prstGeom>
          <a:solidFill>
            <a:srgbClr val="CCC0D9"/>
          </a:solidFill>
          <a:ln w="6350">
            <a:solidFill>
              <a:srgbClr val="CCC0D9"/>
            </a:solidFill>
            <a:miter lim="800000"/>
            <a:headEnd/>
            <a:tailEnd/>
          </a:ln>
        </p:spPr>
        <p:txBody>
          <a:bodyPr/>
          <a:lstStyle/>
          <a:p>
            <a:pPr algn="ctr" defTabSz="914400"/>
            <a:r>
              <a:rPr lang="en-US" altLang="ja-JP" sz="1200" b="1" dirty="0">
                <a:solidFill>
                  <a:prstClr val="white"/>
                </a:solidFill>
                <a:latin typeface="Times New Roman" pitchFamily="18" charset="0"/>
                <a:ea typeface="MS Mincho" pitchFamily="49" charset="-128"/>
              </a:rPr>
              <a:t>Mobility Level </a:t>
            </a:r>
          </a:p>
          <a:p>
            <a:pPr algn="ctr" defTabSz="914400"/>
            <a:r>
              <a:rPr lang="en-US" altLang="ja-JP" sz="2800" b="1" dirty="0">
                <a:solidFill>
                  <a:prstClr val="white"/>
                </a:solidFill>
                <a:latin typeface="Times New Roman" pitchFamily="18" charset="0"/>
                <a:ea typeface="MS Mincho" pitchFamily="49" charset="-128"/>
              </a:rPr>
              <a:t>C</a:t>
            </a:r>
            <a:endParaRPr lang="en-US" altLang="en-US" dirty="0">
              <a:solidFill>
                <a:prstClr val="white"/>
              </a:solidFill>
            </a:endParaRPr>
          </a:p>
        </p:txBody>
      </p:sp>
      <p:sp>
        <p:nvSpPr>
          <p:cNvPr id="17434" name="Text Box 26"/>
          <p:cNvSpPr txBox="1">
            <a:spLocks noChangeArrowheads="1"/>
          </p:cNvSpPr>
          <p:nvPr/>
        </p:nvSpPr>
        <p:spPr bwMode="auto">
          <a:xfrm>
            <a:off x="7162800" y="5867400"/>
            <a:ext cx="1676400" cy="633413"/>
          </a:xfrm>
          <a:prstGeom prst="rect">
            <a:avLst/>
          </a:prstGeom>
          <a:solidFill>
            <a:srgbClr val="92D050"/>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p>
            <a:pPr algn="ctr" defTabSz="914400"/>
            <a:r>
              <a:rPr lang="en-US" altLang="ja-JP" sz="1200" b="1">
                <a:solidFill>
                  <a:prstClr val="white"/>
                </a:solidFill>
                <a:latin typeface="Times New Roman" pitchFamily="18" charset="0"/>
                <a:ea typeface="MS Mincho" pitchFamily="49" charset="-128"/>
              </a:rPr>
              <a:t>Mobility Level </a:t>
            </a:r>
          </a:p>
          <a:p>
            <a:pPr algn="ctr" defTabSz="914400"/>
            <a:r>
              <a:rPr lang="en-US" altLang="ja-JP" sz="2800" b="1">
                <a:solidFill>
                  <a:prstClr val="white"/>
                </a:solidFill>
                <a:latin typeface="Times New Roman" pitchFamily="18" charset="0"/>
                <a:ea typeface="MS Mincho" pitchFamily="49" charset="-128"/>
              </a:rPr>
              <a:t>A</a:t>
            </a:r>
            <a:endParaRPr lang="en-US" altLang="en-US">
              <a:solidFill>
                <a:prstClr val="white"/>
              </a:solidFill>
            </a:endParaRPr>
          </a:p>
        </p:txBody>
      </p:sp>
      <p:pic>
        <p:nvPicPr>
          <p:cNvPr id="17435" name="Picture 27"/>
          <p:cNvPicPr>
            <a:picLocks noChangeAspect="1" noChangeArrowheads="1"/>
          </p:cNvPicPr>
          <p:nvPr/>
        </p:nvPicPr>
        <p:blipFill>
          <a:blip r:embed="rId3">
            <a:extLst>
              <a:ext uri="{28A0092B-C50C-407E-A947-70E740481C1C}">
                <a14:useLocalDpi xmlns:a14="http://schemas.microsoft.com/office/drawing/2010/main" val="0"/>
              </a:ext>
            </a:extLst>
          </a:blip>
          <a:srcRect l="61147" t="33394" r="19681" b="28897"/>
          <a:stretch>
            <a:fillRect/>
          </a:stretch>
        </p:blipFill>
        <p:spPr bwMode="auto">
          <a:xfrm>
            <a:off x="304800" y="228600"/>
            <a:ext cx="14684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Picture 10"/>
          <p:cNvPicPr>
            <a:picLocks noChangeAspect="1" noChangeArrowheads="1"/>
          </p:cNvPicPr>
          <p:nvPr/>
        </p:nvPicPr>
        <p:blipFill>
          <a:blip r:embed="rId4">
            <a:extLst>
              <a:ext uri="{28A0092B-C50C-407E-A947-70E740481C1C}">
                <a14:useLocalDpi xmlns:a14="http://schemas.microsoft.com/office/drawing/2010/main" val="0"/>
              </a:ext>
            </a:extLst>
          </a:blip>
          <a:srcRect l="3047" t="23932" r="64746" b="11328"/>
          <a:stretch>
            <a:fillRect/>
          </a:stretch>
        </p:blipFill>
        <p:spPr bwMode="auto">
          <a:xfrm>
            <a:off x="304800" y="2438400"/>
            <a:ext cx="14684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Picture 8"/>
          <p:cNvPicPr>
            <a:picLocks noChangeAspect="1" noChangeArrowheads="1"/>
          </p:cNvPicPr>
          <p:nvPr/>
        </p:nvPicPr>
        <p:blipFill>
          <a:blip r:embed="rId5">
            <a:extLst>
              <a:ext uri="{28A0092B-C50C-407E-A947-70E740481C1C}">
                <a14:useLocalDpi xmlns:a14="http://schemas.microsoft.com/office/drawing/2010/main" val="0"/>
              </a:ext>
            </a:extLst>
          </a:blip>
          <a:srcRect l="7689" t="25851" r="62500" b="13463"/>
          <a:stretch>
            <a:fillRect/>
          </a:stretch>
        </p:blipFill>
        <p:spPr bwMode="auto">
          <a:xfrm>
            <a:off x="304800" y="4572000"/>
            <a:ext cx="1447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854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2800" b="1" dirty="0"/>
              <a:t>PATIENT MOBILITY: </a:t>
            </a:r>
            <a:br>
              <a:rPr lang="en-US" altLang="en-US" sz="2800" b="1" dirty="0"/>
            </a:br>
            <a:r>
              <a:rPr lang="en-US" altLang="en-US" sz="2800" b="1" dirty="0">
                <a:solidFill>
                  <a:schemeClr val="tx2"/>
                </a:solidFill>
              </a:rPr>
              <a:t>INDEPENDENT</a:t>
            </a:r>
            <a:endParaRPr lang="en-CA" sz="2800" dirty="0">
              <a:solidFill>
                <a:schemeClr val="tx2"/>
              </a:solidFill>
            </a:endParaRPr>
          </a:p>
        </p:txBody>
      </p:sp>
      <p:sp>
        <p:nvSpPr>
          <p:cNvPr id="3" name="Content Placeholder 2"/>
          <p:cNvSpPr>
            <a:spLocks noGrp="1"/>
          </p:cNvSpPr>
          <p:nvPr>
            <p:ph idx="1"/>
          </p:nvPr>
        </p:nvSpPr>
        <p:spPr>
          <a:xfrm>
            <a:off x="148857" y="1349374"/>
            <a:ext cx="6304331" cy="4987631"/>
          </a:xfrm>
        </p:spPr>
        <p:txBody>
          <a:bodyPr>
            <a:noAutofit/>
          </a:bodyPr>
          <a:lstStyle/>
          <a:p>
            <a:pPr>
              <a:lnSpc>
                <a:spcPct val="80000"/>
              </a:lnSpc>
              <a:buFontTx/>
              <a:buNone/>
            </a:pPr>
            <a:r>
              <a:rPr lang="en-GB" altLang="en-US" sz="2200" dirty="0">
                <a:solidFill>
                  <a:schemeClr val="tx2"/>
                </a:solidFill>
              </a:rPr>
              <a:t>The independent unsupervised </a:t>
            </a:r>
            <a:r>
              <a:rPr lang="en-GB" altLang="en-US" sz="2200" dirty="0" smtClean="0">
                <a:solidFill>
                  <a:schemeClr val="tx2"/>
                </a:solidFill>
              </a:rPr>
              <a:t>transfer should </a:t>
            </a:r>
            <a:endParaRPr lang="en-GB" altLang="en-US" sz="2200" dirty="0">
              <a:solidFill>
                <a:schemeClr val="tx2"/>
              </a:solidFill>
            </a:endParaRPr>
          </a:p>
          <a:p>
            <a:pPr>
              <a:lnSpc>
                <a:spcPct val="80000"/>
              </a:lnSpc>
              <a:buFontTx/>
              <a:buNone/>
            </a:pPr>
            <a:r>
              <a:rPr lang="en-GB" altLang="en-US" sz="2200" dirty="0" smtClean="0">
                <a:solidFill>
                  <a:schemeClr val="tx2"/>
                </a:solidFill>
              </a:rPr>
              <a:t>be </a:t>
            </a:r>
            <a:r>
              <a:rPr lang="en-GB" altLang="en-US" sz="2200" dirty="0">
                <a:solidFill>
                  <a:schemeClr val="tx2"/>
                </a:solidFill>
              </a:rPr>
              <a:t>used for patients assessed as </a:t>
            </a:r>
            <a:r>
              <a:rPr lang="en-GB" altLang="en-US" sz="2200" dirty="0" smtClean="0">
                <a:solidFill>
                  <a:schemeClr val="tx2"/>
                </a:solidFill>
              </a:rPr>
              <a:t>totally</a:t>
            </a:r>
            <a:endParaRPr lang="en-GB" altLang="en-US" sz="2200" dirty="0">
              <a:solidFill>
                <a:schemeClr val="tx2"/>
              </a:solidFill>
            </a:endParaRPr>
          </a:p>
          <a:p>
            <a:pPr>
              <a:lnSpc>
                <a:spcPct val="80000"/>
              </a:lnSpc>
              <a:buFontTx/>
              <a:buNone/>
            </a:pPr>
            <a:r>
              <a:rPr lang="en-GB" altLang="en-US" sz="2200" dirty="0" smtClean="0">
                <a:solidFill>
                  <a:schemeClr val="tx2"/>
                </a:solidFill>
              </a:rPr>
              <a:t>independent </a:t>
            </a:r>
            <a:r>
              <a:rPr lang="en-GB" altLang="en-US" sz="2200" dirty="0">
                <a:solidFill>
                  <a:schemeClr val="tx2"/>
                </a:solidFill>
              </a:rPr>
              <a:t>and safe with </a:t>
            </a:r>
            <a:r>
              <a:rPr lang="en-GB" altLang="en-US" sz="2200" dirty="0" smtClean="0">
                <a:solidFill>
                  <a:schemeClr val="tx2"/>
                </a:solidFill>
              </a:rPr>
              <a:t>transfers.</a:t>
            </a:r>
          </a:p>
          <a:p>
            <a:pPr>
              <a:lnSpc>
                <a:spcPct val="80000"/>
              </a:lnSpc>
              <a:buFontTx/>
              <a:buNone/>
            </a:pPr>
            <a:endParaRPr lang="en-GB" altLang="en-US" sz="2200" b="1" dirty="0">
              <a:solidFill>
                <a:schemeClr val="tx2"/>
              </a:solidFill>
            </a:endParaRPr>
          </a:p>
          <a:p>
            <a:pPr>
              <a:lnSpc>
                <a:spcPct val="80000"/>
              </a:lnSpc>
              <a:buFontTx/>
              <a:buNone/>
            </a:pPr>
            <a:r>
              <a:rPr lang="en-GB" altLang="en-US" sz="2200" b="1" dirty="0" smtClean="0">
                <a:solidFill>
                  <a:schemeClr val="tx2"/>
                </a:solidFill>
              </a:rPr>
              <a:t>RISK </a:t>
            </a:r>
            <a:r>
              <a:rPr lang="en-GB" altLang="en-US" sz="2200" b="1" dirty="0">
                <a:solidFill>
                  <a:schemeClr val="tx2"/>
                </a:solidFill>
              </a:rPr>
              <a:t>REDUCTION CHECKLIST</a:t>
            </a:r>
            <a:r>
              <a:rPr lang="en-GB" altLang="en-US" sz="2200" b="1" dirty="0" smtClean="0">
                <a:solidFill>
                  <a:schemeClr val="tx2"/>
                </a:solidFill>
              </a:rPr>
              <a:t>:</a:t>
            </a:r>
          </a:p>
          <a:p>
            <a:pPr>
              <a:lnSpc>
                <a:spcPct val="80000"/>
              </a:lnSpc>
            </a:pPr>
            <a:r>
              <a:rPr lang="en-US" altLang="en-US" sz="2200" dirty="0" smtClean="0">
                <a:solidFill>
                  <a:schemeClr val="tx2"/>
                </a:solidFill>
              </a:rPr>
              <a:t>Is </a:t>
            </a:r>
            <a:r>
              <a:rPr lang="en-US" altLang="en-US" sz="2200" dirty="0">
                <a:solidFill>
                  <a:schemeClr val="tx2"/>
                </a:solidFill>
              </a:rPr>
              <a:t>the patient is wearing proper clothing including non-slip footwear ?</a:t>
            </a:r>
          </a:p>
          <a:p>
            <a:pPr>
              <a:lnSpc>
                <a:spcPct val="80000"/>
              </a:lnSpc>
            </a:pPr>
            <a:r>
              <a:rPr lang="en-US" altLang="en-US" sz="2200" dirty="0">
                <a:solidFill>
                  <a:schemeClr val="tx2"/>
                </a:solidFill>
              </a:rPr>
              <a:t>Is the path for the procedure clear?</a:t>
            </a:r>
          </a:p>
          <a:p>
            <a:pPr>
              <a:lnSpc>
                <a:spcPct val="80000"/>
              </a:lnSpc>
            </a:pPr>
            <a:r>
              <a:rPr lang="en-US" altLang="en-US" sz="2200" dirty="0">
                <a:solidFill>
                  <a:schemeClr val="tx2"/>
                </a:solidFill>
              </a:rPr>
              <a:t>Is the floor is dry and clear of tripping hazards?</a:t>
            </a:r>
          </a:p>
          <a:p>
            <a:pPr>
              <a:lnSpc>
                <a:spcPct val="80000"/>
              </a:lnSpc>
            </a:pPr>
            <a:r>
              <a:rPr lang="en-US" altLang="en-US" sz="2200" dirty="0">
                <a:solidFill>
                  <a:schemeClr val="tx2"/>
                </a:solidFill>
              </a:rPr>
              <a:t>Are the wheels on all equipment locked unless otherwise required?</a:t>
            </a:r>
          </a:p>
          <a:p>
            <a:pPr>
              <a:lnSpc>
                <a:spcPct val="80000"/>
              </a:lnSpc>
            </a:pPr>
            <a:r>
              <a:rPr lang="en-US" altLang="en-US" sz="2200" dirty="0">
                <a:solidFill>
                  <a:schemeClr val="tx2"/>
                </a:solidFill>
              </a:rPr>
              <a:t>Are the bed rails lowered if necessary?</a:t>
            </a:r>
          </a:p>
          <a:p>
            <a:pPr>
              <a:lnSpc>
                <a:spcPct val="80000"/>
              </a:lnSpc>
            </a:pPr>
            <a:r>
              <a:rPr lang="en-US" altLang="en-US" sz="2200" dirty="0">
                <a:solidFill>
                  <a:schemeClr val="tx2"/>
                </a:solidFill>
              </a:rPr>
              <a:t>Are the wheelchair arm and leg rests are removed if necessary</a:t>
            </a:r>
            <a:endParaRPr lang="en-CA" sz="2200" dirty="0">
              <a:solidFill>
                <a:schemeClr val="tx2"/>
              </a:solidFill>
            </a:endParaRPr>
          </a:p>
        </p:txBody>
      </p:sp>
      <p:pic>
        <p:nvPicPr>
          <p:cNvPr id="102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0437" y="2232025"/>
            <a:ext cx="26257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4577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309563" y="1349374"/>
            <a:ext cx="8568623" cy="4881563"/>
          </a:xfrm>
        </p:spPr>
        <p:txBody>
          <a:bodyPr>
            <a:normAutofit fontScale="85000" lnSpcReduction="10000"/>
          </a:bodyPr>
          <a:lstStyle/>
          <a:p>
            <a:pPr marL="0" indent="0">
              <a:buNone/>
            </a:pPr>
            <a:r>
              <a:rPr lang="en-US" dirty="0">
                <a:solidFill>
                  <a:schemeClr val="tx2"/>
                </a:solidFill>
              </a:rPr>
              <a:t>Kingston General Hospital is committed to providing a safe and healthy work environment for you.</a:t>
            </a:r>
          </a:p>
          <a:p>
            <a:pPr marL="0" indent="0">
              <a:buNone/>
            </a:pPr>
            <a:endParaRPr lang="en-US" dirty="0">
              <a:solidFill>
                <a:schemeClr val="tx2"/>
              </a:solidFill>
            </a:endParaRPr>
          </a:p>
          <a:p>
            <a:pPr marL="0" indent="0">
              <a:buNone/>
            </a:pPr>
            <a:r>
              <a:rPr lang="en-US" dirty="0">
                <a:solidFill>
                  <a:schemeClr val="tx2"/>
                </a:solidFill>
              </a:rPr>
              <a:t>Musculoskeletal injuries (MSI) are the most common type of injuries that affect our healthcare workers. For this reason, KGH has set corporate targets to reduce the incidence of MSI that occur when mobilizing patients.</a:t>
            </a:r>
          </a:p>
          <a:p>
            <a:pPr marL="0" indent="0">
              <a:buNone/>
            </a:pPr>
            <a:endParaRPr lang="en-US" dirty="0">
              <a:solidFill>
                <a:schemeClr val="tx2"/>
              </a:solidFill>
            </a:endParaRPr>
          </a:p>
          <a:p>
            <a:pPr marL="0" indent="0">
              <a:buNone/>
            </a:pPr>
            <a:r>
              <a:rPr lang="en-US" dirty="0">
                <a:solidFill>
                  <a:schemeClr val="tx2"/>
                </a:solidFill>
              </a:rPr>
              <a:t>By providing assistive equipment and training on how to safely mobilize patients, we will help to create a safe work environment for our staff, learners and patients.</a:t>
            </a:r>
            <a:endParaRPr lang="en-CA" dirty="0">
              <a:solidFill>
                <a:schemeClr val="tx2"/>
              </a:solidFill>
            </a:endParaRPr>
          </a:p>
          <a:p>
            <a:pPr marL="0" indent="0">
              <a:buNone/>
            </a:pPr>
            <a:endParaRPr lang="en-CA" dirty="0"/>
          </a:p>
        </p:txBody>
      </p:sp>
    </p:spTree>
    <p:extLst>
      <p:ext uri="{BB962C8B-B14F-4D97-AF65-F5344CB8AC3E}">
        <p14:creationId xmlns:p14="http://schemas.microsoft.com/office/powerpoint/2010/main" val="40107606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2800" b="1" dirty="0"/>
              <a:t>PATIENT MOBILITY: </a:t>
            </a:r>
            <a:br>
              <a:rPr lang="en-US" altLang="en-US" sz="2800" b="1" dirty="0"/>
            </a:br>
            <a:r>
              <a:rPr lang="en-US" altLang="en-US" sz="2800" b="1" dirty="0" smtClean="0">
                <a:solidFill>
                  <a:schemeClr val="tx2"/>
                </a:solidFill>
              </a:rPr>
              <a:t>ASSIST X 1</a:t>
            </a:r>
            <a:endParaRPr lang="en-CA" sz="2800" dirty="0">
              <a:solidFill>
                <a:schemeClr val="tx2"/>
              </a:solidFill>
            </a:endParaRPr>
          </a:p>
        </p:txBody>
      </p:sp>
      <p:sp>
        <p:nvSpPr>
          <p:cNvPr id="3" name="Content Placeholder 2"/>
          <p:cNvSpPr>
            <a:spLocks noGrp="1"/>
          </p:cNvSpPr>
          <p:nvPr>
            <p:ph idx="1"/>
          </p:nvPr>
        </p:nvSpPr>
        <p:spPr>
          <a:xfrm>
            <a:off x="330829" y="2339274"/>
            <a:ext cx="5018566" cy="2690038"/>
          </a:xfrm>
        </p:spPr>
        <p:txBody>
          <a:bodyPr>
            <a:noAutofit/>
          </a:bodyPr>
          <a:lstStyle/>
          <a:p>
            <a:pPr>
              <a:lnSpc>
                <a:spcPct val="80000"/>
              </a:lnSpc>
              <a:buFontTx/>
              <a:buNone/>
            </a:pPr>
            <a:r>
              <a:rPr lang="en-GB" altLang="en-US" sz="2400" dirty="0">
                <a:solidFill>
                  <a:schemeClr val="tx2"/>
                </a:solidFill>
              </a:rPr>
              <a:t>The assist x 1 procedure is used to </a:t>
            </a:r>
            <a:endParaRPr lang="en-GB" altLang="en-US" sz="2400" dirty="0" smtClean="0">
              <a:solidFill>
                <a:schemeClr val="tx2"/>
              </a:solidFill>
            </a:endParaRPr>
          </a:p>
          <a:p>
            <a:pPr>
              <a:lnSpc>
                <a:spcPct val="80000"/>
              </a:lnSpc>
              <a:buFontTx/>
              <a:buNone/>
            </a:pPr>
            <a:r>
              <a:rPr lang="en-GB" altLang="en-US" sz="2400" dirty="0" smtClean="0">
                <a:solidFill>
                  <a:schemeClr val="tx2"/>
                </a:solidFill>
              </a:rPr>
              <a:t>transfer </a:t>
            </a:r>
            <a:r>
              <a:rPr lang="en-GB" altLang="en-US" sz="2400" dirty="0">
                <a:solidFill>
                  <a:schemeClr val="tx2"/>
                </a:solidFill>
              </a:rPr>
              <a:t>a </a:t>
            </a:r>
            <a:r>
              <a:rPr lang="en-GB" altLang="en-US" sz="2400" dirty="0" smtClean="0">
                <a:solidFill>
                  <a:schemeClr val="tx2"/>
                </a:solidFill>
              </a:rPr>
              <a:t>patient </a:t>
            </a:r>
            <a:r>
              <a:rPr lang="en-GB" altLang="en-US" sz="2400" dirty="0">
                <a:solidFill>
                  <a:schemeClr val="tx2"/>
                </a:solidFill>
              </a:rPr>
              <a:t>who requires </a:t>
            </a:r>
            <a:endParaRPr lang="en-GB" altLang="en-US" sz="2400" dirty="0" smtClean="0">
              <a:solidFill>
                <a:schemeClr val="tx2"/>
              </a:solidFill>
            </a:endParaRPr>
          </a:p>
          <a:p>
            <a:pPr>
              <a:lnSpc>
                <a:spcPct val="80000"/>
              </a:lnSpc>
              <a:buFontTx/>
              <a:buNone/>
            </a:pPr>
            <a:r>
              <a:rPr lang="en-GB" altLang="en-US" sz="2400" dirty="0" smtClean="0">
                <a:solidFill>
                  <a:schemeClr val="tx2"/>
                </a:solidFill>
              </a:rPr>
              <a:t>minimal </a:t>
            </a:r>
            <a:r>
              <a:rPr lang="en-GB" altLang="en-US" sz="2400" dirty="0">
                <a:solidFill>
                  <a:schemeClr val="tx2"/>
                </a:solidFill>
              </a:rPr>
              <a:t>physical </a:t>
            </a:r>
            <a:r>
              <a:rPr lang="en-GB" altLang="en-US" sz="2400" dirty="0" smtClean="0">
                <a:solidFill>
                  <a:schemeClr val="tx2"/>
                </a:solidFill>
              </a:rPr>
              <a:t>assistance </a:t>
            </a:r>
            <a:r>
              <a:rPr lang="en-GB" altLang="en-US" sz="2400" dirty="0">
                <a:solidFill>
                  <a:schemeClr val="tx2"/>
                </a:solidFill>
              </a:rPr>
              <a:t>of one </a:t>
            </a:r>
            <a:endParaRPr lang="en-GB" altLang="en-US" sz="2400" dirty="0" smtClean="0">
              <a:solidFill>
                <a:schemeClr val="tx2"/>
              </a:solidFill>
            </a:endParaRPr>
          </a:p>
          <a:p>
            <a:pPr>
              <a:lnSpc>
                <a:spcPct val="80000"/>
              </a:lnSpc>
              <a:buFontTx/>
              <a:buNone/>
            </a:pPr>
            <a:r>
              <a:rPr lang="en-GB" altLang="en-US" sz="2400" dirty="0" smtClean="0">
                <a:solidFill>
                  <a:schemeClr val="tx2"/>
                </a:solidFill>
              </a:rPr>
              <a:t>caregiver </a:t>
            </a:r>
            <a:r>
              <a:rPr lang="en-GB" altLang="en-US" sz="2400" dirty="0">
                <a:solidFill>
                  <a:schemeClr val="tx2"/>
                </a:solidFill>
              </a:rPr>
              <a:t>to transfer or </a:t>
            </a:r>
            <a:r>
              <a:rPr lang="en-GB" altLang="en-US" sz="2400" dirty="0" smtClean="0">
                <a:solidFill>
                  <a:schemeClr val="tx2"/>
                </a:solidFill>
              </a:rPr>
              <a:t>assistance </a:t>
            </a:r>
          </a:p>
          <a:p>
            <a:pPr>
              <a:lnSpc>
                <a:spcPct val="80000"/>
              </a:lnSpc>
              <a:buFontTx/>
              <a:buNone/>
            </a:pPr>
            <a:r>
              <a:rPr lang="en-GB" altLang="en-US" sz="2400" dirty="0" smtClean="0">
                <a:solidFill>
                  <a:schemeClr val="tx2"/>
                </a:solidFill>
              </a:rPr>
              <a:t>with </a:t>
            </a:r>
            <a:r>
              <a:rPr lang="en-GB" altLang="en-US" sz="2400" dirty="0">
                <a:solidFill>
                  <a:schemeClr val="tx2"/>
                </a:solidFill>
              </a:rPr>
              <a:t>equipment</a:t>
            </a:r>
            <a:endParaRPr lang="en-CA" sz="2400" dirty="0">
              <a:solidFill>
                <a:schemeClr val="tx2"/>
              </a:solidFill>
            </a:endParaRPr>
          </a:p>
        </p:txBody>
      </p:sp>
      <p:pic>
        <p:nvPicPr>
          <p:cNvPr id="2051" name="Picture 1"/>
          <p:cNvPicPr>
            <a:picLocks noChangeAspect="1" noChangeArrowheads="1"/>
          </p:cNvPicPr>
          <p:nvPr/>
        </p:nvPicPr>
        <p:blipFill>
          <a:blip r:embed="rId2">
            <a:extLst>
              <a:ext uri="{28A0092B-C50C-407E-A947-70E740481C1C}">
                <a14:useLocalDpi xmlns:a14="http://schemas.microsoft.com/office/drawing/2010/main" val="0"/>
              </a:ext>
            </a:extLst>
          </a:blip>
          <a:srcRect l="21303" t="28638" r="55247" b="37231"/>
          <a:stretch>
            <a:fillRect/>
          </a:stretch>
        </p:blipFill>
        <p:spPr bwMode="auto">
          <a:xfrm>
            <a:off x="5667153" y="2147776"/>
            <a:ext cx="2243138"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120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2800" b="1" dirty="0"/>
              <a:t>PATIENT MOBILITY: </a:t>
            </a:r>
            <a:br>
              <a:rPr lang="en-US" altLang="en-US" sz="2800" b="1" dirty="0"/>
            </a:br>
            <a:r>
              <a:rPr lang="en-US" altLang="en-US" sz="2800" b="1" dirty="0" smtClean="0"/>
              <a:t>VIDEO: </a:t>
            </a:r>
            <a:r>
              <a:rPr lang="en-US" altLang="en-US" sz="2800" b="1" dirty="0" smtClean="0">
                <a:solidFill>
                  <a:schemeClr val="tx2"/>
                </a:solidFill>
              </a:rPr>
              <a:t>ASSIST X 1</a:t>
            </a:r>
            <a:endParaRPr lang="en-CA" sz="2800" dirty="0">
              <a:solidFill>
                <a:schemeClr val="tx2"/>
              </a:solidFill>
            </a:endParaRPr>
          </a:p>
        </p:txBody>
      </p:sp>
      <p:sp>
        <p:nvSpPr>
          <p:cNvPr id="3" name="Content Placeholder 2"/>
          <p:cNvSpPr>
            <a:spLocks noGrp="1"/>
          </p:cNvSpPr>
          <p:nvPr>
            <p:ph idx="1"/>
          </p:nvPr>
        </p:nvSpPr>
        <p:spPr>
          <a:xfrm>
            <a:off x="330829" y="2339274"/>
            <a:ext cx="8483562" cy="2690038"/>
          </a:xfrm>
        </p:spPr>
        <p:txBody>
          <a:bodyPr>
            <a:noAutofit/>
          </a:bodyPr>
          <a:lstStyle/>
          <a:p>
            <a:pPr>
              <a:lnSpc>
                <a:spcPct val="80000"/>
              </a:lnSpc>
              <a:buFontTx/>
              <a:buNone/>
            </a:pPr>
            <a:r>
              <a:rPr lang="en-US" altLang="en-US" sz="2400" dirty="0" smtClean="0">
                <a:hlinkClick r:id="rId2"/>
              </a:rPr>
              <a:t>To watch a video of an assist x 1 transfer click here:</a:t>
            </a:r>
          </a:p>
          <a:p>
            <a:pPr>
              <a:lnSpc>
                <a:spcPct val="80000"/>
              </a:lnSpc>
              <a:buFontTx/>
              <a:buNone/>
            </a:pPr>
            <a:endParaRPr lang="en-US" altLang="en-US" sz="2400" dirty="0">
              <a:hlinkClick r:id="rId2"/>
            </a:endParaRPr>
          </a:p>
        </p:txBody>
      </p:sp>
    </p:spTree>
    <p:extLst>
      <p:ext uri="{BB962C8B-B14F-4D97-AF65-F5344CB8AC3E}">
        <p14:creationId xmlns:p14="http://schemas.microsoft.com/office/powerpoint/2010/main" val="3640473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2800" b="1" dirty="0"/>
              <a:t>PATIENT MOBILITY: </a:t>
            </a:r>
            <a:br>
              <a:rPr lang="en-US" altLang="en-US" sz="2800" b="1" dirty="0"/>
            </a:br>
            <a:r>
              <a:rPr lang="en-US" altLang="en-US" sz="2800" b="1" dirty="0" smtClean="0">
                <a:solidFill>
                  <a:schemeClr val="tx2"/>
                </a:solidFill>
              </a:rPr>
              <a:t>ASSIST X 2</a:t>
            </a:r>
            <a:endParaRPr lang="en-CA" sz="2800" dirty="0">
              <a:solidFill>
                <a:schemeClr val="tx2"/>
              </a:solidFill>
            </a:endParaRPr>
          </a:p>
        </p:txBody>
      </p:sp>
      <p:sp>
        <p:nvSpPr>
          <p:cNvPr id="3" name="Content Placeholder 2"/>
          <p:cNvSpPr>
            <a:spLocks noGrp="1"/>
          </p:cNvSpPr>
          <p:nvPr>
            <p:ph idx="1"/>
          </p:nvPr>
        </p:nvSpPr>
        <p:spPr>
          <a:xfrm>
            <a:off x="309563" y="1764893"/>
            <a:ext cx="5018566" cy="3625814"/>
          </a:xfrm>
        </p:spPr>
        <p:txBody>
          <a:bodyPr>
            <a:noAutofit/>
          </a:bodyPr>
          <a:lstStyle/>
          <a:p>
            <a:pPr>
              <a:buFontTx/>
              <a:buNone/>
            </a:pPr>
            <a:r>
              <a:rPr lang="en-GB" altLang="en-US" sz="2400" dirty="0">
                <a:solidFill>
                  <a:schemeClr val="tx2"/>
                </a:solidFill>
              </a:rPr>
              <a:t>The </a:t>
            </a:r>
            <a:r>
              <a:rPr lang="en-GB" altLang="en-US" sz="2400" dirty="0" smtClean="0">
                <a:solidFill>
                  <a:schemeClr val="tx2"/>
                </a:solidFill>
              </a:rPr>
              <a:t>ASSIST X 2 may </a:t>
            </a:r>
            <a:r>
              <a:rPr lang="en-GB" altLang="en-US" sz="2400" dirty="0">
                <a:solidFill>
                  <a:schemeClr val="tx2"/>
                </a:solidFill>
              </a:rPr>
              <a:t>be </a:t>
            </a:r>
          </a:p>
          <a:p>
            <a:pPr>
              <a:buFontTx/>
              <a:buNone/>
            </a:pPr>
            <a:r>
              <a:rPr lang="en-GB" altLang="en-US" sz="2400" dirty="0">
                <a:solidFill>
                  <a:schemeClr val="tx2"/>
                </a:solidFill>
              </a:rPr>
              <a:t>used with patients who have </a:t>
            </a:r>
          </a:p>
          <a:p>
            <a:pPr>
              <a:buFontTx/>
              <a:buNone/>
            </a:pPr>
            <a:r>
              <a:rPr lang="en-GB" altLang="en-US" sz="2400" dirty="0">
                <a:solidFill>
                  <a:schemeClr val="tx2"/>
                </a:solidFill>
              </a:rPr>
              <a:t>moderate difficulty initiating the </a:t>
            </a:r>
          </a:p>
          <a:p>
            <a:pPr>
              <a:buFontTx/>
              <a:buNone/>
            </a:pPr>
            <a:r>
              <a:rPr lang="en-GB" altLang="en-US" sz="2400" dirty="0">
                <a:solidFill>
                  <a:schemeClr val="tx2"/>
                </a:solidFill>
              </a:rPr>
              <a:t>standing position but do not need to </a:t>
            </a:r>
          </a:p>
          <a:p>
            <a:pPr>
              <a:buFontTx/>
              <a:buNone/>
            </a:pPr>
            <a:r>
              <a:rPr lang="en-GB" altLang="en-US" sz="2400" dirty="0">
                <a:solidFill>
                  <a:schemeClr val="tx2"/>
                </a:solidFill>
              </a:rPr>
              <a:t>have their knees blocked as </a:t>
            </a:r>
            <a:endParaRPr lang="en-GB" altLang="en-US" sz="2400" dirty="0" smtClean="0">
              <a:solidFill>
                <a:schemeClr val="tx2"/>
              </a:solidFill>
            </a:endParaRPr>
          </a:p>
          <a:p>
            <a:pPr>
              <a:buFontTx/>
              <a:buNone/>
            </a:pPr>
            <a:r>
              <a:rPr lang="en-GB" altLang="en-US" sz="2400" dirty="0" smtClean="0">
                <a:solidFill>
                  <a:schemeClr val="tx2"/>
                </a:solidFill>
              </a:rPr>
              <a:t>required in </a:t>
            </a:r>
            <a:r>
              <a:rPr lang="en-GB" altLang="en-US" sz="2400" dirty="0">
                <a:solidFill>
                  <a:schemeClr val="tx2"/>
                </a:solidFill>
              </a:rPr>
              <a:t>a pivot transfer.  They </a:t>
            </a:r>
            <a:endParaRPr lang="en-GB" altLang="en-US" sz="2400" dirty="0" smtClean="0">
              <a:solidFill>
                <a:schemeClr val="tx2"/>
              </a:solidFill>
            </a:endParaRPr>
          </a:p>
          <a:p>
            <a:pPr>
              <a:buFontTx/>
              <a:buNone/>
            </a:pPr>
            <a:r>
              <a:rPr lang="en-GB" altLang="en-US" sz="2400" dirty="0" smtClean="0">
                <a:solidFill>
                  <a:schemeClr val="tx2"/>
                </a:solidFill>
              </a:rPr>
              <a:t>may </a:t>
            </a:r>
            <a:r>
              <a:rPr lang="en-GB" altLang="en-US" sz="2400" dirty="0">
                <a:solidFill>
                  <a:schemeClr val="tx2"/>
                </a:solidFill>
              </a:rPr>
              <a:t>have </a:t>
            </a:r>
            <a:r>
              <a:rPr lang="en-GB" altLang="en-US" sz="2400" dirty="0" smtClean="0">
                <a:solidFill>
                  <a:schemeClr val="tx2"/>
                </a:solidFill>
              </a:rPr>
              <a:t>some </a:t>
            </a:r>
            <a:r>
              <a:rPr lang="en-GB" altLang="en-US" sz="2400" dirty="0">
                <a:solidFill>
                  <a:schemeClr val="tx2"/>
                </a:solidFill>
              </a:rPr>
              <a:t>difficulty moving </a:t>
            </a:r>
            <a:endParaRPr lang="en-GB" altLang="en-US" sz="2400" dirty="0" smtClean="0">
              <a:solidFill>
                <a:schemeClr val="tx2"/>
              </a:solidFill>
            </a:endParaRPr>
          </a:p>
          <a:p>
            <a:pPr>
              <a:buFontTx/>
              <a:buNone/>
            </a:pPr>
            <a:r>
              <a:rPr lang="en-GB" altLang="en-US" sz="2400" dirty="0" smtClean="0">
                <a:solidFill>
                  <a:schemeClr val="tx2"/>
                </a:solidFill>
              </a:rPr>
              <a:t>their </a:t>
            </a:r>
            <a:r>
              <a:rPr lang="en-GB" altLang="en-US" sz="2400" dirty="0">
                <a:solidFill>
                  <a:schemeClr val="tx2"/>
                </a:solidFill>
              </a:rPr>
              <a:t>feet.  </a:t>
            </a:r>
          </a:p>
          <a:p>
            <a:pPr>
              <a:buFontTx/>
              <a:buNone/>
            </a:pPr>
            <a:r>
              <a:rPr lang="en-GB" altLang="en-US" sz="2400" dirty="0" smtClean="0">
                <a:solidFill>
                  <a:schemeClr val="tx2"/>
                </a:solidFill>
              </a:rPr>
              <a:t>Assistive </a:t>
            </a:r>
            <a:r>
              <a:rPr lang="en-GB" altLang="en-US" sz="2400" dirty="0">
                <a:solidFill>
                  <a:schemeClr val="tx2"/>
                </a:solidFill>
              </a:rPr>
              <a:t>devices can be used to </a:t>
            </a:r>
          </a:p>
          <a:p>
            <a:pPr>
              <a:buFontTx/>
              <a:buNone/>
            </a:pPr>
            <a:r>
              <a:rPr lang="en-GB" altLang="en-US" sz="2400" dirty="0">
                <a:solidFill>
                  <a:schemeClr val="tx2"/>
                </a:solidFill>
              </a:rPr>
              <a:t>facilitate the transfer.</a:t>
            </a:r>
            <a:endParaRPr lang="en-US" altLang="en-US" sz="2400" dirty="0">
              <a:solidFill>
                <a:schemeClr val="tx2"/>
              </a:solidFill>
            </a:endParaRPr>
          </a:p>
          <a:p>
            <a:pPr>
              <a:lnSpc>
                <a:spcPct val="80000"/>
              </a:lnSpc>
              <a:buFontTx/>
              <a:buNone/>
            </a:pPr>
            <a:endParaRPr lang="en-CA" sz="2400" dirty="0">
              <a:solidFill>
                <a:schemeClr val="tx2"/>
              </a:solidFill>
            </a:endParaRPr>
          </a:p>
        </p:txBody>
      </p:sp>
      <p:pic>
        <p:nvPicPr>
          <p:cNvPr id="20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3692" y="2349906"/>
            <a:ext cx="2509838"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027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2800" dirty="0" smtClean="0"/>
              <a:t>How to Use a Sit to Stand Lift:</a:t>
            </a:r>
            <a:endParaRPr lang="en-CA" sz="2800" dirty="0"/>
          </a:p>
        </p:txBody>
      </p:sp>
      <p:sp>
        <p:nvSpPr>
          <p:cNvPr id="3" name="Content Placeholder 2"/>
          <p:cNvSpPr>
            <a:spLocks noGrp="1"/>
          </p:cNvSpPr>
          <p:nvPr>
            <p:ph idx="1"/>
          </p:nvPr>
        </p:nvSpPr>
        <p:spPr>
          <a:xfrm>
            <a:off x="224503" y="1307804"/>
            <a:ext cx="5018566" cy="5209953"/>
          </a:xfrm>
        </p:spPr>
        <p:txBody>
          <a:bodyPr>
            <a:noAutofit/>
          </a:bodyPr>
          <a:lstStyle/>
          <a:p>
            <a:pPr>
              <a:lnSpc>
                <a:spcPct val="90000"/>
              </a:lnSpc>
            </a:pPr>
            <a:r>
              <a:rPr lang="en-GB" altLang="en-US" sz="2000" dirty="0">
                <a:solidFill>
                  <a:schemeClr val="tx2"/>
                </a:solidFill>
              </a:rPr>
              <a:t>Sit-stand mechanical lifts (SARA) is used to lift or transfer a patient from seated position.  </a:t>
            </a:r>
          </a:p>
          <a:p>
            <a:pPr>
              <a:lnSpc>
                <a:spcPct val="90000"/>
              </a:lnSpc>
            </a:pPr>
            <a:endParaRPr lang="en-GB" altLang="en-US" sz="2000" dirty="0">
              <a:solidFill>
                <a:schemeClr val="tx2"/>
              </a:solidFill>
            </a:endParaRPr>
          </a:p>
          <a:p>
            <a:pPr>
              <a:lnSpc>
                <a:spcPct val="90000"/>
              </a:lnSpc>
            </a:pPr>
            <a:r>
              <a:rPr lang="en-GB" altLang="en-US" sz="2000" dirty="0">
                <a:solidFill>
                  <a:schemeClr val="tx2"/>
                </a:solidFill>
              </a:rPr>
              <a:t>The SARA lift is used with patients who can….</a:t>
            </a:r>
          </a:p>
          <a:p>
            <a:pPr lvl="1">
              <a:lnSpc>
                <a:spcPct val="90000"/>
              </a:lnSpc>
            </a:pPr>
            <a:r>
              <a:rPr lang="en-GB" altLang="en-US" sz="2000" dirty="0">
                <a:solidFill>
                  <a:schemeClr val="tx2"/>
                </a:solidFill>
              </a:rPr>
              <a:t>weight bear 40% on at least one leg.</a:t>
            </a:r>
          </a:p>
          <a:p>
            <a:pPr lvl="1">
              <a:lnSpc>
                <a:spcPct val="90000"/>
              </a:lnSpc>
            </a:pPr>
            <a:r>
              <a:rPr lang="en-GB" altLang="en-US" sz="2000" dirty="0">
                <a:solidFill>
                  <a:schemeClr val="tx2"/>
                </a:solidFill>
              </a:rPr>
              <a:t>patients should follow some commands and participate.</a:t>
            </a:r>
          </a:p>
          <a:p>
            <a:pPr lvl="1">
              <a:lnSpc>
                <a:spcPct val="90000"/>
              </a:lnSpc>
            </a:pPr>
            <a:r>
              <a:rPr lang="en-GB" altLang="en-US" sz="2000" dirty="0">
                <a:solidFill>
                  <a:schemeClr val="tx2"/>
                </a:solidFill>
              </a:rPr>
              <a:t>patients should have adequate trunk control.</a:t>
            </a:r>
            <a:endParaRPr lang="en-GB" altLang="en-US" sz="2000" b="1" dirty="0">
              <a:solidFill>
                <a:schemeClr val="tx2"/>
              </a:solidFill>
            </a:endParaRPr>
          </a:p>
          <a:p>
            <a:pPr>
              <a:lnSpc>
                <a:spcPct val="90000"/>
              </a:lnSpc>
            </a:pPr>
            <a:r>
              <a:rPr lang="en-GB" altLang="en-US" sz="2000" dirty="0" smtClean="0">
                <a:solidFill>
                  <a:schemeClr val="tx2"/>
                </a:solidFill>
              </a:rPr>
              <a:t>DO </a:t>
            </a:r>
            <a:r>
              <a:rPr lang="en-GB" altLang="en-US" sz="2000" dirty="0">
                <a:solidFill>
                  <a:schemeClr val="tx2"/>
                </a:solidFill>
              </a:rPr>
              <a:t>NOT use the SARA lift with:</a:t>
            </a:r>
          </a:p>
          <a:p>
            <a:pPr lvl="1">
              <a:lnSpc>
                <a:spcPct val="90000"/>
              </a:lnSpc>
            </a:pPr>
            <a:r>
              <a:rPr lang="en-GB" altLang="en-US" sz="2000" dirty="0">
                <a:solidFill>
                  <a:schemeClr val="tx2"/>
                </a:solidFill>
              </a:rPr>
              <a:t> total knee replacement (TKR)</a:t>
            </a:r>
          </a:p>
          <a:p>
            <a:pPr lvl="1">
              <a:lnSpc>
                <a:spcPct val="90000"/>
              </a:lnSpc>
            </a:pPr>
            <a:r>
              <a:rPr lang="en-GB" altLang="en-US" sz="2000" dirty="0">
                <a:solidFill>
                  <a:schemeClr val="tx2"/>
                </a:solidFill>
              </a:rPr>
              <a:t> total hip replacements (THR)</a:t>
            </a:r>
          </a:p>
          <a:p>
            <a:pPr lvl="1">
              <a:lnSpc>
                <a:spcPct val="90000"/>
              </a:lnSpc>
            </a:pPr>
            <a:r>
              <a:rPr lang="en-GB" altLang="en-US" sz="2000" dirty="0">
                <a:solidFill>
                  <a:schemeClr val="tx2"/>
                </a:solidFill>
              </a:rPr>
              <a:t> hip </a:t>
            </a:r>
            <a:r>
              <a:rPr lang="en-GB" altLang="en-US" sz="2000" dirty="0" err="1">
                <a:solidFill>
                  <a:schemeClr val="tx2"/>
                </a:solidFill>
              </a:rPr>
              <a:t>hemiarthroplasties</a:t>
            </a:r>
            <a:r>
              <a:rPr lang="en-GB" altLang="en-US" sz="2000" dirty="0">
                <a:solidFill>
                  <a:schemeClr val="tx2"/>
                </a:solidFill>
              </a:rPr>
              <a:t>.  </a:t>
            </a:r>
            <a:endParaRPr lang="en-US" altLang="en-US" sz="2000" dirty="0">
              <a:solidFill>
                <a:schemeClr val="tx2"/>
              </a:solidFill>
            </a:endParaRPr>
          </a:p>
          <a:p>
            <a:pPr>
              <a:lnSpc>
                <a:spcPct val="80000"/>
              </a:lnSpc>
              <a:buFontTx/>
              <a:buNone/>
            </a:pPr>
            <a:endParaRPr lang="en-CA" sz="2400" dirty="0">
              <a:solidFill>
                <a:schemeClr val="tx2"/>
              </a:solidFill>
            </a:endParaRPr>
          </a:p>
        </p:txBody>
      </p:sp>
      <p:sp>
        <p:nvSpPr>
          <p:cNvPr id="4" name="Rectangle 3"/>
          <p:cNvSpPr/>
          <p:nvPr/>
        </p:nvSpPr>
        <p:spPr>
          <a:xfrm>
            <a:off x="5369442" y="1917226"/>
            <a:ext cx="3668232" cy="535531"/>
          </a:xfrm>
          <a:prstGeom prst="rect">
            <a:avLst/>
          </a:prstGeom>
        </p:spPr>
        <p:txBody>
          <a:bodyPr wrap="square">
            <a:spAutoFit/>
          </a:bodyPr>
          <a:lstStyle/>
          <a:p>
            <a:pPr>
              <a:lnSpc>
                <a:spcPct val="80000"/>
              </a:lnSpc>
              <a:buFontTx/>
              <a:buNone/>
            </a:pPr>
            <a:r>
              <a:rPr lang="en-US" altLang="en-US" dirty="0">
                <a:hlinkClick r:id="rId2"/>
              </a:rPr>
              <a:t>Click here to see how to use a </a:t>
            </a:r>
            <a:endParaRPr lang="en-US" altLang="en-US" dirty="0" smtClean="0">
              <a:hlinkClick r:id="rId2"/>
            </a:endParaRPr>
          </a:p>
          <a:p>
            <a:pPr>
              <a:lnSpc>
                <a:spcPct val="80000"/>
              </a:lnSpc>
              <a:buFontTx/>
              <a:buNone/>
            </a:pPr>
            <a:r>
              <a:rPr lang="en-US" altLang="en-US" dirty="0" smtClean="0">
                <a:hlinkClick r:id="rId2"/>
              </a:rPr>
              <a:t> </a:t>
            </a:r>
            <a:r>
              <a:rPr lang="en-US" altLang="en-US" dirty="0">
                <a:hlinkClick r:id="rId2"/>
              </a:rPr>
              <a:t>Sit to Stand Lift</a:t>
            </a:r>
            <a:endParaRPr lang="en-US" altLang="en-US" dirty="0"/>
          </a:p>
        </p:txBody>
      </p:sp>
    </p:spTree>
    <p:extLst>
      <p:ext uri="{BB962C8B-B14F-4D97-AF65-F5344CB8AC3E}">
        <p14:creationId xmlns:p14="http://schemas.microsoft.com/office/powerpoint/2010/main" val="1360838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2800" b="1" dirty="0"/>
              <a:t>PATIENT MOBILITY: </a:t>
            </a:r>
            <a:br>
              <a:rPr lang="en-US" altLang="en-US" sz="2800" b="1" dirty="0"/>
            </a:br>
            <a:r>
              <a:rPr lang="en-US" altLang="en-US" sz="2800" b="1" dirty="0" smtClean="0">
                <a:solidFill>
                  <a:schemeClr val="tx2"/>
                </a:solidFill>
              </a:rPr>
              <a:t>Ceiling Lift</a:t>
            </a:r>
            <a:endParaRPr lang="en-CA" sz="2800" dirty="0"/>
          </a:p>
        </p:txBody>
      </p:sp>
      <p:sp>
        <p:nvSpPr>
          <p:cNvPr id="3" name="Content Placeholder 2"/>
          <p:cNvSpPr>
            <a:spLocks noGrp="1"/>
          </p:cNvSpPr>
          <p:nvPr>
            <p:ph idx="1"/>
          </p:nvPr>
        </p:nvSpPr>
        <p:spPr>
          <a:xfrm>
            <a:off x="224502" y="1307804"/>
            <a:ext cx="5378855" cy="5209953"/>
          </a:xfrm>
        </p:spPr>
        <p:txBody>
          <a:bodyPr>
            <a:noAutofit/>
          </a:bodyPr>
          <a:lstStyle/>
          <a:p>
            <a:pPr>
              <a:lnSpc>
                <a:spcPct val="90000"/>
              </a:lnSpc>
              <a:buFontTx/>
              <a:buNone/>
            </a:pPr>
            <a:r>
              <a:rPr lang="en-GB" altLang="en-US" sz="2000" dirty="0">
                <a:solidFill>
                  <a:schemeClr val="tx2"/>
                </a:solidFill>
              </a:rPr>
              <a:t>A total mechanical lift will be used to </a:t>
            </a:r>
          </a:p>
          <a:p>
            <a:pPr>
              <a:lnSpc>
                <a:spcPct val="90000"/>
              </a:lnSpc>
              <a:buFontTx/>
              <a:buNone/>
            </a:pPr>
            <a:r>
              <a:rPr lang="en-GB" altLang="en-US" sz="2000" dirty="0">
                <a:solidFill>
                  <a:schemeClr val="tx2"/>
                </a:solidFill>
              </a:rPr>
              <a:t>transfer a patient from bed or chair </a:t>
            </a:r>
          </a:p>
          <a:p>
            <a:pPr>
              <a:lnSpc>
                <a:spcPct val="90000"/>
              </a:lnSpc>
              <a:buFontTx/>
              <a:buNone/>
            </a:pPr>
            <a:r>
              <a:rPr lang="en-GB" altLang="en-US" sz="2000" dirty="0">
                <a:solidFill>
                  <a:schemeClr val="tx2"/>
                </a:solidFill>
              </a:rPr>
              <a:t>when a patient is</a:t>
            </a:r>
            <a:r>
              <a:rPr lang="en-GB" altLang="en-US" sz="2000" dirty="0" smtClean="0">
                <a:solidFill>
                  <a:schemeClr val="tx2"/>
                </a:solidFill>
              </a:rPr>
              <a:t>:</a:t>
            </a:r>
          </a:p>
          <a:p>
            <a:pPr marL="457200" indent="-457200">
              <a:lnSpc>
                <a:spcPct val="90000"/>
              </a:lnSpc>
              <a:spcBef>
                <a:spcPts val="600"/>
              </a:spcBef>
              <a:buFont typeface="+mj-lt"/>
              <a:buAutoNum type="alphaLcParenR"/>
            </a:pPr>
            <a:r>
              <a:rPr lang="en-GB" altLang="en-US" sz="2000" dirty="0" smtClean="0">
                <a:solidFill>
                  <a:schemeClr val="tx2"/>
                </a:solidFill>
              </a:rPr>
              <a:t>not </a:t>
            </a:r>
            <a:r>
              <a:rPr lang="en-GB" altLang="en-US" sz="2000" dirty="0">
                <a:solidFill>
                  <a:schemeClr val="tx2"/>
                </a:solidFill>
              </a:rPr>
              <a:t>physically able to move himself and/or mentally able to help with </a:t>
            </a:r>
            <a:r>
              <a:rPr lang="en-GB" altLang="en-US" sz="2000" dirty="0" smtClean="0">
                <a:solidFill>
                  <a:schemeClr val="tx2"/>
                </a:solidFill>
              </a:rPr>
              <a:t>lifts</a:t>
            </a:r>
            <a:endParaRPr lang="en-GB" altLang="en-US" sz="2000" dirty="0">
              <a:solidFill>
                <a:schemeClr val="tx2"/>
              </a:solidFill>
            </a:endParaRPr>
          </a:p>
          <a:p>
            <a:pPr marL="479425" indent="-457200">
              <a:lnSpc>
                <a:spcPct val="90000"/>
              </a:lnSpc>
              <a:spcBef>
                <a:spcPts val="600"/>
              </a:spcBef>
              <a:buFont typeface="+mj-lt"/>
              <a:buAutoNum type="alphaLcParenR"/>
            </a:pPr>
            <a:r>
              <a:rPr lang="en-GB" altLang="en-US" sz="2000" dirty="0" smtClean="0">
                <a:solidFill>
                  <a:schemeClr val="tx2"/>
                </a:solidFill>
              </a:rPr>
              <a:t>not </a:t>
            </a:r>
            <a:r>
              <a:rPr lang="en-GB" altLang="en-US" sz="2000" dirty="0">
                <a:solidFill>
                  <a:schemeClr val="tx2"/>
                </a:solidFill>
              </a:rPr>
              <a:t>able to bear weight through at least one leg or using both arms and/or maintain balance while standing</a:t>
            </a:r>
            <a:r>
              <a:rPr lang="en-GB" altLang="en-US" sz="2000" dirty="0" smtClean="0">
                <a:solidFill>
                  <a:schemeClr val="tx2"/>
                </a:solidFill>
              </a:rPr>
              <a:t>,</a:t>
            </a:r>
            <a:endParaRPr lang="en-GB" altLang="en-US" sz="2000" dirty="0">
              <a:solidFill>
                <a:schemeClr val="tx2"/>
              </a:solidFill>
            </a:endParaRPr>
          </a:p>
          <a:p>
            <a:pPr marL="457200" indent="-457200">
              <a:lnSpc>
                <a:spcPct val="90000"/>
              </a:lnSpc>
              <a:spcBef>
                <a:spcPts val="600"/>
              </a:spcBef>
              <a:buFont typeface="+mj-lt"/>
              <a:buAutoNum type="alphaLcParenR"/>
            </a:pPr>
            <a:r>
              <a:rPr lang="en-GB" altLang="en-US" sz="2000" dirty="0" smtClean="0">
                <a:solidFill>
                  <a:schemeClr val="tx2"/>
                </a:solidFill>
              </a:rPr>
              <a:t>not </a:t>
            </a:r>
            <a:r>
              <a:rPr lang="en-GB" altLang="en-US" sz="2000" dirty="0">
                <a:solidFill>
                  <a:schemeClr val="tx2"/>
                </a:solidFill>
              </a:rPr>
              <a:t>able to move/straighten the hip, knee, shoulder or elbow due to severe contracture or pain </a:t>
            </a:r>
            <a:r>
              <a:rPr lang="en-GB" altLang="en-US" sz="2000" dirty="0" smtClean="0">
                <a:solidFill>
                  <a:schemeClr val="tx2"/>
                </a:solidFill>
              </a:rPr>
              <a:t>or</a:t>
            </a:r>
          </a:p>
          <a:p>
            <a:pPr marL="457200" indent="-457200">
              <a:lnSpc>
                <a:spcPct val="90000"/>
              </a:lnSpc>
              <a:spcBef>
                <a:spcPts val="600"/>
              </a:spcBef>
              <a:buFont typeface="+mj-lt"/>
              <a:buAutoNum type="alphaLcParenR"/>
            </a:pPr>
            <a:r>
              <a:rPr lang="en-GB" altLang="en-US" sz="2000" dirty="0" smtClean="0">
                <a:solidFill>
                  <a:schemeClr val="tx2"/>
                </a:solidFill>
              </a:rPr>
              <a:t>inconsistent </a:t>
            </a:r>
            <a:r>
              <a:rPr lang="en-GB" altLang="en-US" sz="2000" dirty="0">
                <a:solidFill>
                  <a:schemeClr val="tx2"/>
                </a:solidFill>
              </a:rPr>
              <a:t>and aggressive.  </a:t>
            </a:r>
            <a:endParaRPr lang="en-US" altLang="en-US" sz="2000" dirty="0">
              <a:solidFill>
                <a:schemeClr val="tx2"/>
              </a:solidFill>
            </a:endParaRPr>
          </a:p>
          <a:p>
            <a:pPr>
              <a:lnSpc>
                <a:spcPct val="80000"/>
              </a:lnSpc>
              <a:buFontTx/>
              <a:buNone/>
            </a:pPr>
            <a:endParaRPr lang="en-CA" sz="2000" dirty="0">
              <a:solidFill>
                <a:schemeClr val="tx2"/>
              </a:solidFill>
            </a:endParaRPr>
          </a:p>
        </p:txBody>
      </p:sp>
      <p:pic>
        <p:nvPicPr>
          <p:cNvPr id="307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9172" y="2530549"/>
            <a:ext cx="22860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5021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2800" dirty="0" smtClean="0"/>
              <a:t>How to Operate a Ceiling Lift:</a:t>
            </a:r>
            <a:endParaRPr lang="en-CA" sz="2800" dirty="0"/>
          </a:p>
        </p:txBody>
      </p:sp>
      <p:sp>
        <p:nvSpPr>
          <p:cNvPr id="3" name="Content Placeholder 2"/>
          <p:cNvSpPr>
            <a:spLocks noGrp="1"/>
          </p:cNvSpPr>
          <p:nvPr>
            <p:ph idx="1"/>
          </p:nvPr>
        </p:nvSpPr>
        <p:spPr>
          <a:xfrm>
            <a:off x="224502" y="1307804"/>
            <a:ext cx="8579255" cy="5209953"/>
          </a:xfrm>
        </p:spPr>
        <p:txBody>
          <a:bodyPr>
            <a:noAutofit/>
          </a:bodyPr>
          <a:lstStyle/>
          <a:p>
            <a:pPr lvl="0"/>
            <a:r>
              <a:rPr lang="en-CA" sz="2000" dirty="0">
                <a:solidFill>
                  <a:schemeClr val="tx2"/>
                </a:solidFill>
              </a:rPr>
              <a:t>Operating a ceiling lift involves a minimum of 2 caregivers.</a:t>
            </a:r>
          </a:p>
          <a:p>
            <a:pPr lvl="0"/>
            <a:r>
              <a:rPr lang="en-CA" sz="2000" dirty="0">
                <a:solidFill>
                  <a:schemeClr val="tx2"/>
                </a:solidFill>
              </a:rPr>
              <a:t>Inspect the mechanical lift to ensure it is in good working condition (sling in good condition, carry bar strap not frayed or torn). </a:t>
            </a:r>
          </a:p>
          <a:p>
            <a:pPr lvl="0"/>
            <a:r>
              <a:rPr lang="en-CA" sz="2000" dirty="0">
                <a:solidFill>
                  <a:schemeClr val="tx2"/>
                </a:solidFill>
              </a:rPr>
              <a:t>Ensure patient equipment is in place (</a:t>
            </a:r>
            <a:r>
              <a:rPr lang="en-CA" sz="2000" dirty="0" err="1">
                <a:solidFill>
                  <a:schemeClr val="tx2"/>
                </a:solidFill>
              </a:rPr>
              <a:t>ie</a:t>
            </a:r>
            <a:r>
              <a:rPr lang="en-CA" sz="2000" dirty="0">
                <a:solidFill>
                  <a:schemeClr val="tx2"/>
                </a:solidFill>
              </a:rPr>
              <a:t>. Chair, bed).</a:t>
            </a:r>
          </a:p>
          <a:p>
            <a:pPr lvl="0"/>
            <a:r>
              <a:rPr lang="en-CA" sz="2000" dirty="0">
                <a:solidFill>
                  <a:schemeClr val="tx2"/>
                </a:solidFill>
              </a:rPr>
              <a:t>Reposition sling underneath patient so that the opening of the sling is at the coccyx of the patient.</a:t>
            </a:r>
          </a:p>
          <a:p>
            <a:pPr lvl="0"/>
            <a:r>
              <a:rPr lang="en-CA" sz="2000" dirty="0">
                <a:solidFill>
                  <a:schemeClr val="tx2"/>
                </a:solidFill>
              </a:rPr>
              <a:t>Position the leg pieces and attach the loops of the sling to the carry bar.</a:t>
            </a:r>
          </a:p>
          <a:p>
            <a:pPr lvl="0"/>
            <a:r>
              <a:rPr lang="en-CA" sz="2000" dirty="0">
                <a:solidFill>
                  <a:schemeClr val="tx2"/>
                </a:solidFill>
              </a:rPr>
              <a:t>Elevate the patient in the ceiling lift enough to clear the chair or bed surface. </a:t>
            </a:r>
          </a:p>
          <a:p>
            <a:pPr lvl="0"/>
            <a:r>
              <a:rPr lang="en-CA" sz="2000" dirty="0">
                <a:solidFill>
                  <a:schemeClr val="tx2"/>
                </a:solidFill>
              </a:rPr>
              <a:t>Once the patient is lowered in the chair, hold the bar in place to prevent it swinging back and hitting the patient. </a:t>
            </a:r>
          </a:p>
          <a:p>
            <a:pPr lvl="0"/>
            <a:r>
              <a:rPr lang="en-CA" sz="2000" dirty="0">
                <a:solidFill>
                  <a:schemeClr val="tx2"/>
                </a:solidFill>
              </a:rPr>
              <a:t>Unhook the sling loops from the carry bar while holding the bar in place, move the bar away, and return the lift to the Home Position.</a:t>
            </a:r>
          </a:p>
        </p:txBody>
      </p:sp>
    </p:spTree>
    <p:extLst>
      <p:ext uri="{BB962C8B-B14F-4D97-AF65-F5344CB8AC3E}">
        <p14:creationId xmlns:p14="http://schemas.microsoft.com/office/powerpoint/2010/main" val="7328331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5" y="95693"/>
            <a:ext cx="6580335" cy="1147504"/>
          </a:xfrm>
        </p:spPr>
        <p:txBody>
          <a:bodyPr>
            <a:normAutofit fontScale="90000"/>
          </a:bodyPr>
          <a:lstStyle/>
          <a:p>
            <a:r>
              <a:rPr lang="en-US" dirty="0" smtClean="0">
                <a:solidFill>
                  <a:schemeClr val="tx2"/>
                </a:solidFill>
              </a:rPr>
              <a:t/>
            </a:r>
            <a:br>
              <a:rPr lang="en-US" dirty="0" smtClean="0">
                <a:solidFill>
                  <a:schemeClr val="tx2"/>
                </a:solidFill>
              </a:rPr>
            </a:br>
            <a:r>
              <a:rPr lang="en-US" dirty="0">
                <a:solidFill>
                  <a:schemeClr val="tx2"/>
                </a:solidFill>
              </a:rPr>
              <a:t/>
            </a:r>
            <a:br>
              <a:rPr lang="en-US" dirty="0">
                <a:solidFill>
                  <a:schemeClr val="tx2"/>
                </a:solidFill>
              </a:rPr>
            </a:br>
            <a:r>
              <a:rPr lang="en-US" dirty="0" smtClean="0">
                <a:solidFill>
                  <a:schemeClr val="tx2"/>
                </a:solidFill>
              </a:rPr>
              <a:t>Patient Transfer Boards</a:t>
            </a:r>
            <a:r>
              <a:rPr lang="en-US" sz="3600" dirty="0" smtClean="0"/>
              <a:t/>
            </a:r>
            <a:br>
              <a:rPr lang="en-US" sz="3600" dirty="0" smtClean="0"/>
            </a:br>
            <a:r>
              <a:rPr lang="en-US" sz="3100" dirty="0" smtClean="0">
                <a:solidFill>
                  <a:schemeClr val="tx2"/>
                </a:solidFill>
              </a:rPr>
              <a:t>2 Types at KGH:</a:t>
            </a:r>
            <a:r>
              <a:rPr lang="en-US" sz="3100" dirty="0">
                <a:solidFill>
                  <a:schemeClr val="tx2"/>
                </a:solidFill>
              </a:rPr>
              <a:t/>
            </a:r>
            <a:br>
              <a:rPr lang="en-US" sz="3100" dirty="0">
                <a:solidFill>
                  <a:schemeClr val="tx2"/>
                </a:solidFill>
              </a:rPr>
            </a:br>
            <a:r>
              <a:rPr lang="en-CA" dirty="0"/>
              <a:t/>
            </a:r>
            <a:br>
              <a:rPr lang="en-CA" dirty="0"/>
            </a:br>
            <a:endParaRPr lang="en-CA" dirty="0"/>
          </a:p>
        </p:txBody>
      </p:sp>
      <p:sp>
        <p:nvSpPr>
          <p:cNvPr id="3" name="Text Placeholder 2"/>
          <p:cNvSpPr>
            <a:spLocks noGrp="1"/>
          </p:cNvSpPr>
          <p:nvPr>
            <p:ph type="body" idx="1"/>
          </p:nvPr>
        </p:nvSpPr>
        <p:spPr/>
        <p:txBody>
          <a:bodyPr>
            <a:normAutofit/>
          </a:bodyPr>
          <a:lstStyle/>
          <a:p>
            <a:r>
              <a:rPr lang="en-US" b="0" dirty="0" smtClean="0"/>
              <a:t>1) Soft Folding Board</a:t>
            </a:r>
            <a:endParaRPr lang="en-CA" b="0" dirty="0"/>
          </a:p>
        </p:txBody>
      </p:sp>
      <p:sp>
        <p:nvSpPr>
          <p:cNvPr id="4" name="Content Placeholder 3"/>
          <p:cNvSpPr>
            <a:spLocks noGrp="1"/>
          </p:cNvSpPr>
          <p:nvPr>
            <p:ph sz="half" idx="2"/>
          </p:nvPr>
        </p:nvSpPr>
        <p:spPr>
          <a:xfrm>
            <a:off x="235135" y="2125288"/>
            <a:ext cx="4055253" cy="3951288"/>
          </a:xfrm>
        </p:spPr>
        <p:txBody>
          <a:bodyPr>
            <a:normAutofit lnSpcReduction="10000"/>
          </a:bodyPr>
          <a:lstStyle/>
          <a:p>
            <a:pPr marL="0" indent="0">
              <a:buNone/>
            </a:pPr>
            <a:endParaRPr lang="en-CA" dirty="0"/>
          </a:p>
          <a:p>
            <a:pPr fontAlgn="t"/>
            <a:r>
              <a:rPr lang="en-US" sz="2400" b="1" dirty="0">
                <a:solidFill>
                  <a:schemeClr val="tx2"/>
                </a:solidFill>
              </a:rPr>
              <a:t>Day </a:t>
            </a:r>
            <a:r>
              <a:rPr lang="en-US" sz="2400" b="1" dirty="0" smtClean="0">
                <a:solidFill>
                  <a:schemeClr val="tx2"/>
                </a:solidFill>
              </a:rPr>
              <a:t>to day cleaning </a:t>
            </a:r>
            <a:r>
              <a:rPr lang="en-US" sz="2400" dirty="0" smtClean="0">
                <a:solidFill>
                  <a:schemeClr val="tx2"/>
                </a:solidFill>
              </a:rPr>
              <a:t>requires </a:t>
            </a:r>
            <a:r>
              <a:rPr lang="en-US" sz="2400" dirty="0" err="1" smtClean="0">
                <a:solidFill>
                  <a:schemeClr val="tx2"/>
                </a:solidFill>
              </a:rPr>
              <a:t>Oxivir</a:t>
            </a:r>
            <a:r>
              <a:rPr lang="en-US" sz="2400" dirty="0" smtClean="0">
                <a:solidFill>
                  <a:schemeClr val="tx2"/>
                </a:solidFill>
              </a:rPr>
              <a:t> </a:t>
            </a:r>
            <a:r>
              <a:rPr lang="en-US" sz="2400" dirty="0">
                <a:solidFill>
                  <a:schemeClr val="tx2"/>
                </a:solidFill>
              </a:rPr>
              <a:t>wipes (0.5% hydrogen peroxide</a:t>
            </a:r>
            <a:r>
              <a:rPr lang="en-US" sz="2400" dirty="0" smtClean="0">
                <a:solidFill>
                  <a:schemeClr val="tx2"/>
                </a:solidFill>
              </a:rPr>
              <a:t>)</a:t>
            </a:r>
          </a:p>
          <a:p>
            <a:pPr marL="0" indent="0" fontAlgn="t">
              <a:buNone/>
            </a:pPr>
            <a:endParaRPr lang="en-CA" sz="2400" dirty="0">
              <a:solidFill>
                <a:schemeClr val="tx2"/>
              </a:solidFill>
            </a:endParaRPr>
          </a:p>
          <a:p>
            <a:pPr fontAlgn="t"/>
            <a:r>
              <a:rPr lang="en-US" sz="2400" b="1" dirty="0">
                <a:solidFill>
                  <a:schemeClr val="tx2"/>
                </a:solidFill>
              </a:rPr>
              <a:t>For Contact </a:t>
            </a:r>
            <a:r>
              <a:rPr lang="en-US" sz="2400" b="1" dirty="0" smtClean="0">
                <a:solidFill>
                  <a:schemeClr val="tx2"/>
                </a:solidFill>
              </a:rPr>
              <a:t>Precautions/Isolation patients, </a:t>
            </a:r>
            <a:r>
              <a:rPr lang="en-US" sz="2400" dirty="0" smtClean="0">
                <a:solidFill>
                  <a:schemeClr val="tx2"/>
                </a:solidFill>
              </a:rPr>
              <a:t>a disposable </a:t>
            </a:r>
            <a:r>
              <a:rPr lang="en-US" sz="2400" dirty="0">
                <a:solidFill>
                  <a:schemeClr val="tx2"/>
                </a:solidFill>
              </a:rPr>
              <a:t>sleeve </a:t>
            </a:r>
            <a:r>
              <a:rPr lang="en-US" sz="2400" dirty="0" smtClean="0">
                <a:solidFill>
                  <a:schemeClr val="tx2"/>
                </a:solidFill>
              </a:rPr>
              <a:t>is required over the board</a:t>
            </a:r>
            <a:endParaRPr lang="en-CA" sz="2400" dirty="0">
              <a:solidFill>
                <a:schemeClr val="tx2"/>
              </a:solidFill>
            </a:endParaRPr>
          </a:p>
          <a:p>
            <a:endParaRPr lang="en-CA" dirty="0"/>
          </a:p>
        </p:txBody>
      </p:sp>
      <p:sp>
        <p:nvSpPr>
          <p:cNvPr id="5" name="Text Placeholder 4"/>
          <p:cNvSpPr>
            <a:spLocks noGrp="1"/>
          </p:cNvSpPr>
          <p:nvPr>
            <p:ph type="body" sz="quarter" idx="3"/>
          </p:nvPr>
        </p:nvSpPr>
        <p:spPr/>
        <p:txBody>
          <a:bodyPr>
            <a:normAutofit/>
          </a:bodyPr>
          <a:lstStyle/>
          <a:p>
            <a:endParaRPr lang="en-CA" b="0" dirty="0"/>
          </a:p>
        </p:txBody>
      </p:sp>
      <p:sp>
        <p:nvSpPr>
          <p:cNvPr id="6" name="Content Placeholder 5"/>
          <p:cNvSpPr>
            <a:spLocks noGrp="1"/>
          </p:cNvSpPr>
          <p:nvPr>
            <p:ph sz="quarter" idx="4"/>
          </p:nvPr>
        </p:nvSpPr>
        <p:spPr>
          <a:xfrm>
            <a:off x="4634227" y="2127247"/>
            <a:ext cx="4161865" cy="4071534"/>
          </a:xfrm>
        </p:spPr>
        <p:txBody>
          <a:bodyPr>
            <a:normAutofit/>
          </a:bodyPr>
          <a:lstStyle/>
          <a:p>
            <a:endParaRPr lang="en-CA"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6069" y="2536379"/>
            <a:ext cx="1860023" cy="193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chestere\Desktop\Work Photos\roller 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227" y="2700670"/>
            <a:ext cx="2187850" cy="2929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429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5" y="95693"/>
            <a:ext cx="6580335" cy="1147504"/>
          </a:xfrm>
        </p:spPr>
        <p:txBody>
          <a:bodyPr>
            <a:normAutofit fontScale="90000"/>
          </a:bodyPr>
          <a:lstStyle/>
          <a:p>
            <a:r>
              <a:rPr lang="en-US" dirty="0" smtClean="0">
                <a:solidFill>
                  <a:schemeClr val="tx2"/>
                </a:solidFill>
              </a:rPr>
              <a:t/>
            </a:r>
            <a:br>
              <a:rPr lang="en-US" dirty="0" smtClean="0">
                <a:solidFill>
                  <a:schemeClr val="tx2"/>
                </a:solidFill>
              </a:rPr>
            </a:br>
            <a:r>
              <a:rPr lang="en-US" dirty="0">
                <a:solidFill>
                  <a:schemeClr val="tx2"/>
                </a:solidFill>
              </a:rPr>
              <a:t/>
            </a:r>
            <a:br>
              <a:rPr lang="en-US" dirty="0">
                <a:solidFill>
                  <a:schemeClr val="tx2"/>
                </a:solidFill>
              </a:rPr>
            </a:br>
            <a:r>
              <a:rPr lang="en-US" dirty="0" smtClean="0">
                <a:solidFill>
                  <a:schemeClr val="tx2"/>
                </a:solidFill>
              </a:rPr>
              <a:t>Patient Transfer Boards</a:t>
            </a:r>
            <a:r>
              <a:rPr lang="en-US" sz="3600" dirty="0" smtClean="0"/>
              <a:t/>
            </a:r>
            <a:br>
              <a:rPr lang="en-US" sz="3600" dirty="0" smtClean="0"/>
            </a:br>
            <a:r>
              <a:rPr lang="en-US" sz="3100" dirty="0" smtClean="0">
                <a:solidFill>
                  <a:schemeClr val="tx2"/>
                </a:solidFill>
              </a:rPr>
              <a:t>2 Types at KGH:</a:t>
            </a:r>
            <a:r>
              <a:rPr lang="en-US" sz="3100" dirty="0">
                <a:solidFill>
                  <a:schemeClr val="tx2"/>
                </a:solidFill>
              </a:rPr>
              <a:t/>
            </a:r>
            <a:br>
              <a:rPr lang="en-US" sz="3100" dirty="0">
                <a:solidFill>
                  <a:schemeClr val="tx2"/>
                </a:solidFill>
              </a:rPr>
            </a:br>
            <a:r>
              <a:rPr lang="en-CA" dirty="0"/>
              <a:t/>
            </a:r>
            <a:br>
              <a:rPr lang="en-CA" dirty="0"/>
            </a:br>
            <a:endParaRPr lang="en-CA" dirty="0"/>
          </a:p>
        </p:txBody>
      </p:sp>
      <p:sp>
        <p:nvSpPr>
          <p:cNvPr id="3" name="Text Placeholder 2"/>
          <p:cNvSpPr>
            <a:spLocks noGrp="1"/>
          </p:cNvSpPr>
          <p:nvPr>
            <p:ph type="body" idx="1"/>
          </p:nvPr>
        </p:nvSpPr>
        <p:spPr/>
        <p:txBody>
          <a:bodyPr>
            <a:normAutofit/>
          </a:bodyPr>
          <a:lstStyle/>
          <a:p>
            <a:r>
              <a:rPr lang="en-US" b="0" dirty="0"/>
              <a:t>2</a:t>
            </a:r>
            <a:r>
              <a:rPr lang="en-US" b="0" dirty="0" smtClean="0"/>
              <a:t>) Rigid Board</a:t>
            </a:r>
            <a:endParaRPr lang="en-CA" b="0" dirty="0"/>
          </a:p>
        </p:txBody>
      </p:sp>
      <p:sp>
        <p:nvSpPr>
          <p:cNvPr id="4" name="Content Placeholder 3"/>
          <p:cNvSpPr>
            <a:spLocks noGrp="1"/>
          </p:cNvSpPr>
          <p:nvPr>
            <p:ph sz="half" idx="2"/>
          </p:nvPr>
        </p:nvSpPr>
        <p:spPr>
          <a:xfrm>
            <a:off x="235135" y="2125288"/>
            <a:ext cx="4055253" cy="3951288"/>
          </a:xfrm>
        </p:spPr>
        <p:txBody>
          <a:bodyPr>
            <a:normAutofit fontScale="92500" lnSpcReduction="10000"/>
          </a:bodyPr>
          <a:lstStyle/>
          <a:p>
            <a:pPr marL="0" indent="0">
              <a:buNone/>
            </a:pPr>
            <a:endParaRPr lang="en-CA" dirty="0"/>
          </a:p>
          <a:p>
            <a:pPr fontAlgn="t"/>
            <a:r>
              <a:rPr lang="en-US" sz="2600" b="1" dirty="0">
                <a:solidFill>
                  <a:schemeClr val="tx2"/>
                </a:solidFill>
              </a:rPr>
              <a:t>Day </a:t>
            </a:r>
            <a:r>
              <a:rPr lang="en-US" sz="2600" b="1" dirty="0" smtClean="0">
                <a:solidFill>
                  <a:schemeClr val="tx2"/>
                </a:solidFill>
              </a:rPr>
              <a:t>to day cleaning </a:t>
            </a:r>
            <a:r>
              <a:rPr lang="en-US" sz="2600" dirty="0" smtClean="0">
                <a:solidFill>
                  <a:schemeClr val="tx2"/>
                </a:solidFill>
              </a:rPr>
              <a:t>requires </a:t>
            </a:r>
            <a:r>
              <a:rPr lang="en-US" sz="2600" dirty="0" err="1" smtClean="0">
                <a:solidFill>
                  <a:schemeClr val="tx2"/>
                </a:solidFill>
              </a:rPr>
              <a:t>Oxivir</a:t>
            </a:r>
            <a:r>
              <a:rPr lang="en-US" sz="2600" dirty="0" smtClean="0">
                <a:solidFill>
                  <a:schemeClr val="tx2"/>
                </a:solidFill>
              </a:rPr>
              <a:t> </a:t>
            </a:r>
            <a:r>
              <a:rPr lang="en-US" sz="2600" dirty="0">
                <a:solidFill>
                  <a:schemeClr val="tx2"/>
                </a:solidFill>
              </a:rPr>
              <a:t>wipes (0.5% hydrogen peroxide</a:t>
            </a:r>
            <a:r>
              <a:rPr lang="en-US" sz="2600" dirty="0" smtClean="0">
                <a:solidFill>
                  <a:schemeClr val="tx2"/>
                </a:solidFill>
              </a:rPr>
              <a:t>)</a:t>
            </a:r>
          </a:p>
          <a:p>
            <a:pPr marL="0" indent="0" fontAlgn="t">
              <a:buNone/>
            </a:pPr>
            <a:endParaRPr lang="en-CA" sz="2600" dirty="0">
              <a:solidFill>
                <a:schemeClr val="tx2"/>
              </a:solidFill>
            </a:endParaRPr>
          </a:p>
          <a:p>
            <a:pPr fontAlgn="t"/>
            <a:r>
              <a:rPr lang="en-US" sz="2600" b="1" dirty="0">
                <a:solidFill>
                  <a:schemeClr val="tx2"/>
                </a:solidFill>
              </a:rPr>
              <a:t>For Contact </a:t>
            </a:r>
            <a:r>
              <a:rPr lang="en-US" sz="2600" b="1" dirty="0" smtClean="0">
                <a:solidFill>
                  <a:schemeClr val="tx2"/>
                </a:solidFill>
              </a:rPr>
              <a:t>Precautions/Isolation patients, </a:t>
            </a:r>
            <a:r>
              <a:rPr lang="en-US" sz="2600" dirty="0">
                <a:solidFill>
                  <a:schemeClr val="tx2"/>
                </a:solidFill>
              </a:rPr>
              <a:t>Sporicidal (4.5% hydrogen peroxide). No sleeve </a:t>
            </a:r>
            <a:r>
              <a:rPr lang="en-US" sz="2600" dirty="0" smtClean="0">
                <a:solidFill>
                  <a:schemeClr val="tx2"/>
                </a:solidFill>
              </a:rPr>
              <a:t>is required</a:t>
            </a:r>
            <a:r>
              <a:rPr lang="en-US" sz="2600" dirty="0">
                <a:solidFill>
                  <a:schemeClr val="tx2"/>
                </a:solidFill>
              </a:rPr>
              <a:t>.</a:t>
            </a:r>
            <a:endParaRPr lang="en-CA" sz="2600" dirty="0">
              <a:solidFill>
                <a:schemeClr val="tx2"/>
              </a:solidFill>
              <a:latin typeface="Times New Roman"/>
              <a:ea typeface="MS Mincho"/>
            </a:endParaRPr>
          </a:p>
          <a:p>
            <a:pPr fontAlgn="t"/>
            <a:endParaRPr lang="en-CA" dirty="0"/>
          </a:p>
        </p:txBody>
      </p:sp>
      <p:sp>
        <p:nvSpPr>
          <p:cNvPr id="5" name="Text Placeholder 4"/>
          <p:cNvSpPr>
            <a:spLocks noGrp="1"/>
          </p:cNvSpPr>
          <p:nvPr>
            <p:ph type="body" sz="quarter" idx="3"/>
          </p:nvPr>
        </p:nvSpPr>
        <p:spPr/>
        <p:txBody>
          <a:bodyPr>
            <a:normAutofit/>
          </a:bodyPr>
          <a:lstStyle/>
          <a:p>
            <a:endParaRPr lang="en-CA" b="0" dirty="0"/>
          </a:p>
        </p:txBody>
      </p:sp>
      <p:sp>
        <p:nvSpPr>
          <p:cNvPr id="6" name="Content Placeholder 5"/>
          <p:cNvSpPr>
            <a:spLocks noGrp="1"/>
          </p:cNvSpPr>
          <p:nvPr>
            <p:ph sz="quarter" idx="4"/>
          </p:nvPr>
        </p:nvSpPr>
        <p:spPr>
          <a:xfrm>
            <a:off x="4634227" y="2127247"/>
            <a:ext cx="4161865" cy="4071534"/>
          </a:xfrm>
        </p:spPr>
        <p:txBody>
          <a:bodyPr>
            <a:normAutofit/>
          </a:bodyPr>
          <a:lstStyle/>
          <a:p>
            <a:endParaRPr lang="en-CA" dirty="0"/>
          </a:p>
        </p:txBody>
      </p:sp>
      <p:pic>
        <p:nvPicPr>
          <p:cNvPr id="5122" name="Picture 2" descr="C:\Users\chestere\Desktop\Work Photos\rigid bo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6938" y="2006954"/>
            <a:ext cx="3039499" cy="406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4351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Transfer Board</a:t>
            </a:r>
            <a:endParaRPr lang="en-CA" sz="3200" dirty="0"/>
          </a:p>
        </p:txBody>
      </p:sp>
      <p:sp>
        <p:nvSpPr>
          <p:cNvPr id="3" name="Content Placeholder 2"/>
          <p:cNvSpPr>
            <a:spLocks noGrp="1"/>
          </p:cNvSpPr>
          <p:nvPr>
            <p:ph idx="1"/>
          </p:nvPr>
        </p:nvSpPr>
        <p:spPr>
          <a:xfrm>
            <a:off x="224502" y="1307804"/>
            <a:ext cx="8579255" cy="5209953"/>
          </a:xfrm>
        </p:spPr>
        <p:txBody>
          <a:bodyPr>
            <a:noAutofit/>
          </a:bodyPr>
          <a:lstStyle/>
          <a:p>
            <a:pPr marL="0" indent="0">
              <a:buNone/>
            </a:pPr>
            <a:r>
              <a:rPr lang="en-GB" sz="2000" b="1" dirty="0">
                <a:solidFill>
                  <a:schemeClr val="accent1"/>
                </a:solidFill>
              </a:rPr>
              <a:t>WHEN TO USE</a:t>
            </a:r>
          </a:p>
          <a:p>
            <a:pPr marL="0" indent="0">
              <a:buNone/>
            </a:pPr>
            <a:endParaRPr lang="en-CA" sz="2000" dirty="0"/>
          </a:p>
          <a:p>
            <a:r>
              <a:rPr lang="en-GB" sz="2000" dirty="0">
                <a:solidFill>
                  <a:schemeClr val="tx2"/>
                </a:solidFill>
              </a:rPr>
              <a:t>The transfer board is to be used to transfer patients from one surface to another surface </a:t>
            </a:r>
            <a:r>
              <a:rPr lang="en-GB" sz="2000" i="1" dirty="0">
                <a:solidFill>
                  <a:schemeClr val="tx2"/>
                </a:solidFill>
              </a:rPr>
              <a:t>of equal height</a:t>
            </a:r>
            <a:r>
              <a:rPr lang="en-GB" sz="2000" dirty="0">
                <a:solidFill>
                  <a:schemeClr val="tx2"/>
                </a:solidFill>
              </a:rPr>
              <a:t>.  </a:t>
            </a:r>
          </a:p>
          <a:p>
            <a:endParaRPr lang="en-GB" sz="2000" dirty="0">
              <a:solidFill>
                <a:schemeClr val="tx2"/>
              </a:solidFill>
            </a:endParaRPr>
          </a:p>
          <a:p>
            <a:r>
              <a:rPr lang="en-GB" sz="2000" dirty="0">
                <a:solidFill>
                  <a:schemeClr val="tx2"/>
                </a:solidFill>
              </a:rPr>
              <a:t>The board can be used for patients with excessive weakness in the lower limbs and trunk, knee and/or hip contracture and/or leg amputees or patients with sternal precautions. </a:t>
            </a:r>
            <a:endParaRPr lang="en-CA" sz="2000" dirty="0">
              <a:solidFill>
                <a:schemeClr val="tx2"/>
              </a:solidFill>
            </a:endParaRPr>
          </a:p>
          <a:p>
            <a:pPr lvl="0"/>
            <a:endParaRPr lang="en-CA" sz="2000" dirty="0">
              <a:solidFill>
                <a:schemeClr val="tx2"/>
              </a:solidFill>
            </a:endParaRPr>
          </a:p>
        </p:txBody>
      </p:sp>
    </p:spTree>
    <p:extLst>
      <p:ext uri="{BB962C8B-B14F-4D97-AF65-F5344CB8AC3E}">
        <p14:creationId xmlns:p14="http://schemas.microsoft.com/office/powerpoint/2010/main" val="2938862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How to Use a Transfer Board</a:t>
            </a:r>
            <a:endParaRPr lang="en-CA" sz="3200" dirty="0"/>
          </a:p>
        </p:txBody>
      </p:sp>
      <p:sp>
        <p:nvSpPr>
          <p:cNvPr id="3" name="Content Placeholder 2"/>
          <p:cNvSpPr>
            <a:spLocks noGrp="1"/>
          </p:cNvSpPr>
          <p:nvPr>
            <p:ph idx="1"/>
          </p:nvPr>
        </p:nvSpPr>
        <p:spPr>
          <a:xfrm>
            <a:off x="224502" y="1307804"/>
            <a:ext cx="8579255" cy="5209953"/>
          </a:xfrm>
        </p:spPr>
        <p:txBody>
          <a:bodyPr>
            <a:noAutofit/>
          </a:bodyPr>
          <a:lstStyle/>
          <a:p>
            <a:pPr lvl="0"/>
            <a:endParaRPr lang="en-GB" sz="2000" dirty="0" smtClean="0">
              <a:solidFill>
                <a:schemeClr val="tx2"/>
              </a:solidFill>
            </a:endParaRPr>
          </a:p>
          <a:p>
            <a:pPr lvl="0"/>
            <a:r>
              <a:rPr lang="en-GB" sz="2000" dirty="0" smtClean="0">
                <a:solidFill>
                  <a:schemeClr val="tx2"/>
                </a:solidFill>
              </a:rPr>
              <a:t>Explain </a:t>
            </a:r>
            <a:r>
              <a:rPr lang="en-GB" sz="2000" dirty="0">
                <a:solidFill>
                  <a:schemeClr val="tx2"/>
                </a:solidFill>
              </a:rPr>
              <a:t>the procedure to the patient</a:t>
            </a:r>
            <a:endParaRPr lang="en-CA" sz="2000" dirty="0">
              <a:solidFill>
                <a:schemeClr val="tx2"/>
              </a:solidFill>
            </a:endParaRPr>
          </a:p>
          <a:p>
            <a:pPr lvl="0"/>
            <a:r>
              <a:rPr lang="en-GB" sz="2000" dirty="0">
                <a:solidFill>
                  <a:schemeClr val="tx2"/>
                </a:solidFill>
              </a:rPr>
              <a:t>Raise bed (or patient surface) between mid thigh and hip height</a:t>
            </a:r>
            <a:endParaRPr lang="en-CA" sz="2000" dirty="0">
              <a:solidFill>
                <a:schemeClr val="tx2"/>
              </a:solidFill>
            </a:endParaRPr>
          </a:p>
          <a:p>
            <a:pPr lvl="0"/>
            <a:r>
              <a:rPr lang="en-GB" sz="2000" dirty="0">
                <a:solidFill>
                  <a:schemeClr val="tx2"/>
                </a:solidFill>
              </a:rPr>
              <a:t>Roll the patient on their side and place the board on the bed, aligned with the patient’s spine.  Place a draw sheet on top of the transfer board, again aligned with the patient’s spine.</a:t>
            </a:r>
            <a:endParaRPr lang="en-CA" sz="2000" dirty="0">
              <a:solidFill>
                <a:schemeClr val="tx2"/>
              </a:solidFill>
            </a:endParaRPr>
          </a:p>
          <a:p>
            <a:pPr lvl="0"/>
            <a:r>
              <a:rPr lang="en-GB" sz="2000" dirty="0">
                <a:solidFill>
                  <a:schemeClr val="tx2"/>
                </a:solidFill>
              </a:rPr>
              <a:t>Roll the patient back to the supine position; they are now on one half of the board.</a:t>
            </a:r>
            <a:endParaRPr lang="en-CA" sz="2000" dirty="0">
              <a:solidFill>
                <a:schemeClr val="tx2"/>
              </a:solidFill>
            </a:endParaRPr>
          </a:p>
          <a:p>
            <a:pPr lvl="0"/>
            <a:r>
              <a:rPr lang="en-GB" sz="2000" dirty="0">
                <a:solidFill>
                  <a:schemeClr val="tx2"/>
                </a:solidFill>
              </a:rPr>
              <a:t>Raise the receiving surface to the level of the bed and lock the brakes. </a:t>
            </a:r>
            <a:endParaRPr lang="en-CA" sz="2000" dirty="0">
              <a:solidFill>
                <a:schemeClr val="tx2"/>
              </a:solidFill>
            </a:endParaRPr>
          </a:p>
          <a:p>
            <a:pPr lvl="0"/>
            <a:r>
              <a:rPr lang="en-GB" sz="2000" dirty="0">
                <a:solidFill>
                  <a:schemeClr val="tx2"/>
                </a:solidFill>
              </a:rPr>
              <a:t>Care giver on one side places open palms on the patient’s hip and shoulder.  The receiving care giver is on the opposite side of the stretcher</a:t>
            </a:r>
            <a:endParaRPr lang="en-CA" sz="2000" dirty="0">
              <a:solidFill>
                <a:schemeClr val="tx2"/>
              </a:solidFill>
            </a:endParaRPr>
          </a:p>
          <a:p>
            <a:endParaRPr lang="en-CA" sz="2000" dirty="0"/>
          </a:p>
          <a:p>
            <a:pPr lvl="0"/>
            <a:endParaRPr lang="en-CA" sz="2000" dirty="0">
              <a:solidFill>
                <a:schemeClr val="tx2"/>
              </a:solidFill>
            </a:endParaRPr>
          </a:p>
        </p:txBody>
      </p:sp>
    </p:spTree>
    <p:extLst>
      <p:ext uri="{BB962C8B-B14F-4D97-AF65-F5344CB8AC3E}">
        <p14:creationId xmlns:p14="http://schemas.microsoft.com/office/powerpoint/2010/main" val="3902393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After completing this course you will be able to:</a:t>
            </a:r>
            <a:endParaRPr lang="en-CA" sz="3200" dirty="0"/>
          </a:p>
        </p:txBody>
      </p:sp>
      <p:sp>
        <p:nvSpPr>
          <p:cNvPr id="3" name="Content Placeholder 2"/>
          <p:cNvSpPr>
            <a:spLocks noGrp="1"/>
          </p:cNvSpPr>
          <p:nvPr>
            <p:ph idx="1"/>
          </p:nvPr>
        </p:nvSpPr>
        <p:spPr>
          <a:xfrm>
            <a:off x="309563" y="1349374"/>
            <a:ext cx="8568623" cy="4881563"/>
          </a:xfrm>
        </p:spPr>
        <p:txBody>
          <a:bodyPr>
            <a:normAutofit fontScale="92500" lnSpcReduction="10000"/>
          </a:bodyPr>
          <a:lstStyle/>
          <a:p>
            <a:r>
              <a:rPr lang="en-US" sz="3000" dirty="0">
                <a:solidFill>
                  <a:schemeClr val="tx2"/>
                </a:solidFill>
              </a:rPr>
              <a:t>Recognize the </a:t>
            </a:r>
            <a:r>
              <a:rPr lang="en-US" sz="3000" dirty="0">
                <a:solidFill>
                  <a:schemeClr val="accent1"/>
                </a:solidFill>
              </a:rPr>
              <a:t>MOVE ON </a:t>
            </a:r>
            <a:r>
              <a:rPr lang="en-US" sz="3000" dirty="0">
                <a:solidFill>
                  <a:schemeClr val="tx2"/>
                </a:solidFill>
              </a:rPr>
              <a:t>Program: </a:t>
            </a:r>
            <a:endParaRPr lang="en-US" sz="3000" dirty="0" smtClean="0">
              <a:solidFill>
                <a:schemeClr val="tx2"/>
              </a:solidFill>
            </a:endParaRPr>
          </a:p>
          <a:p>
            <a:pPr marL="0" indent="0">
              <a:buNone/>
            </a:pPr>
            <a:r>
              <a:rPr lang="en-US" sz="3000" b="1" dirty="0" smtClean="0">
                <a:solidFill>
                  <a:schemeClr val="accent1"/>
                </a:solidFill>
              </a:rPr>
              <a:t>M</a:t>
            </a:r>
            <a:r>
              <a:rPr lang="en-US" sz="3000" dirty="0" smtClean="0">
                <a:solidFill>
                  <a:schemeClr val="accent1"/>
                </a:solidFill>
              </a:rPr>
              <a:t>obilization </a:t>
            </a:r>
            <a:r>
              <a:rPr lang="en-US" sz="3000" dirty="0">
                <a:solidFill>
                  <a:schemeClr val="accent1"/>
                </a:solidFill>
              </a:rPr>
              <a:t>of </a:t>
            </a:r>
            <a:r>
              <a:rPr lang="en-US" sz="3000" b="1" dirty="0">
                <a:solidFill>
                  <a:schemeClr val="accent1"/>
                </a:solidFill>
              </a:rPr>
              <a:t>V</a:t>
            </a:r>
            <a:r>
              <a:rPr lang="en-US" sz="3000" dirty="0">
                <a:solidFill>
                  <a:schemeClr val="accent1"/>
                </a:solidFill>
              </a:rPr>
              <a:t>ulnerable </a:t>
            </a:r>
            <a:r>
              <a:rPr lang="en-US" sz="3000" b="1" dirty="0">
                <a:solidFill>
                  <a:schemeClr val="accent1"/>
                </a:solidFill>
              </a:rPr>
              <a:t>E</a:t>
            </a:r>
            <a:r>
              <a:rPr lang="en-US" sz="3000" dirty="0">
                <a:solidFill>
                  <a:schemeClr val="accent1"/>
                </a:solidFill>
              </a:rPr>
              <a:t>lderly in </a:t>
            </a:r>
            <a:r>
              <a:rPr lang="en-US" sz="3000" dirty="0" smtClean="0">
                <a:solidFill>
                  <a:schemeClr val="accent1"/>
                </a:solidFill>
              </a:rPr>
              <a:t>Ontario</a:t>
            </a:r>
          </a:p>
          <a:p>
            <a:pPr marL="0" indent="0">
              <a:buNone/>
            </a:pPr>
            <a:endParaRPr lang="en-US" sz="3000" dirty="0">
              <a:solidFill>
                <a:srgbClr val="FF0000"/>
              </a:solidFill>
            </a:endParaRPr>
          </a:p>
          <a:p>
            <a:r>
              <a:rPr lang="en-US" sz="3000" dirty="0">
                <a:solidFill>
                  <a:schemeClr val="tx2"/>
                </a:solidFill>
              </a:rPr>
              <a:t>Assess the weight bearing ability of a </a:t>
            </a:r>
            <a:r>
              <a:rPr lang="en-US" sz="3000" dirty="0" smtClean="0">
                <a:solidFill>
                  <a:schemeClr val="tx2"/>
                </a:solidFill>
              </a:rPr>
              <a:t>patient</a:t>
            </a:r>
          </a:p>
          <a:p>
            <a:endParaRPr lang="en-US" sz="3000" dirty="0">
              <a:solidFill>
                <a:schemeClr val="tx2"/>
              </a:solidFill>
            </a:endParaRPr>
          </a:p>
          <a:p>
            <a:r>
              <a:rPr lang="en-US" sz="3000" dirty="0">
                <a:solidFill>
                  <a:schemeClr val="tx2"/>
                </a:solidFill>
              </a:rPr>
              <a:t>Implement the Falling Star </a:t>
            </a:r>
            <a:r>
              <a:rPr lang="en-US" sz="3000" dirty="0" smtClean="0">
                <a:solidFill>
                  <a:schemeClr val="tx2"/>
                </a:solidFill>
              </a:rPr>
              <a:t>Program</a:t>
            </a:r>
          </a:p>
          <a:p>
            <a:pPr marL="0" indent="0">
              <a:buNone/>
            </a:pPr>
            <a:endParaRPr lang="en-US" sz="3000" dirty="0" smtClean="0">
              <a:solidFill>
                <a:schemeClr val="tx2"/>
              </a:solidFill>
            </a:endParaRPr>
          </a:p>
          <a:p>
            <a:r>
              <a:rPr lang="en-US" sz="3000" dirty="0" smtClean="0">
                <a:solidFill>
                  <a:schemeClr val="tx2"/>
                </a:solidFill>
              </a:rPr>
              <a:t>Operate </a:t>
            </a:r>
            <a:r>
              <a:rPr lang="en-US" sz="3000" dirty="0">
                <a:solidFill>
                  <a:schemeClr val="tx2"/>
                </a:solidFill>
              </a:rPr>
              <a:t>patient assistive </a:t>
            </a:r>
            <a:r>
              <a:rPr lang="en-US" sz="3000" dirty="0" smtClean="0">
                <a:solidFill>
                  <a:schemeClr val="tx2"/>
                </a:solidFill>
              </a:rPr>
              <a:t>equipment</a:t>
            </a:r>
          </a:p>
          <a:p>
            <a:endParaRPr lang="en-US" sz="3000" dirty="0">
              <a:solidFill>
                <a:schemeClr val="tx2"/>
              </a:solidFill>
            </a:endParaRPr>
          </a:p>
          <a:p>
            <a:r>
              <a:rPr lang="en-US" sz="3000" dirty="0">
                <a:solidFill>
                  <a:schemeClr val="tx2"/>
                </a:solidFill>
              </a:rPr>
              <a:t>Practice safe patient transfer methods</a:t>
            </a:r>
            <a:endParaRPr lang="en-CA" sz="3000" dirty="0">
              <a:solidFill>
                <a:schemeClr val="tx2"/>
              </a:solidFill>
            </a:endParaRPr>
          </a:p>
          <a:p>
            <a:pPr marL="0" indent="0">
              <a:buNone/>
            </a:pPr>
            <a:endParaRPr lang="en-CA" dirty="0"/>
          </a:p>
        </p:txBody>
      </p:sp>
    </p:spTree>
    <p:extLst>
      <p:ext uri="{BB962C8B-B14F-4D97-AF65-F5344CB8AC3E}">
        <p14:creationId xmlns:p14="http://schemas.microsoft.com/office/powerpoint/2010/main" val="17073641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6" y="340241"/>
            <a:ext cx="6761088" cy="977383"/>
          </a:xfrm>
        </p:spPr>
        <p:txBody>
          <a:bodyPr>
            <a:normAutofit fontScale="90000"/>
          </a:bodyPr>
          <a:lstStyle/>
          <a:p>
            <a:r>
              <a:rPr lang="en-US" sz="3100" dirty="0" smtClean="0">
                <a:solidFill>
                  <a:schemeClr val="tx2"/>
                </a:solidFill>
              </a:rPr>
              <a:t>Creating </a:t>
            </a:r>
            <a:r>
              <a:rPr lang="en-US" sz="3100" dirty="0" smtClean="0">
                <a:solidFill>
                  <a:schemeClr val="tx2"/>
                </a:solidFill>
              </a:rPr>
              <a:t>a Safe Work Environment</a:t>
            </a:r>
            <a:r>
              <a:rPr lang="en-CA" sz="3100" dirty="0">
                <a:solidFill>
                  <a:schemeClr val="tx2"/>
                </a:solidFill>
              </a:rPr>
              <a:t/>
            </a:r>
            <a:br>
              <a:rPr lang="en-CA" sz="3100" dirty="0">
                <a:solidFill>
                  <a:schemeClr val="tx2"/>
                </a:solidFill>
              </a:rPr>
            </a:br>
            <a:endParaRPr lang="en-CA" sz="3100" dirty="0">
              <a:solidFill>
                <a:schemeClr val="tx2"/>
              </a:solidFill>
            </a:endParaRPr>
          </a:p>
        </p:txBody>
      </p:sp>
      <p:sp>
        <p:nvSpPr>
          <p:cNvPr id="3" name="Text Placeholder 2"/>
          <p:cNvSpPr>
            <a:spLocks noGrp="1"/>
          </p:cNvSpPr>
          <p:nvPr>
            <p:ph type="body" idx="1"/>
          </p:nvPr>
        </p:nvSpPr>
        <p:spPr/>
        <p:txBody>
          <a:bodyPr>
            <a:normAutofit/>
          </a:bodyPr>
          <a:lstStyle/>
          <a:p>
            <a:endParaRPr lang="en-CA" b="0" dirty="0"/>
          </a:p>
        </p:txBody>
      </p:sp>
      <p:sp>
        <p:nvSpPr>
          <p:cNvPr id="4" name="Content Placeholder 3"/>
          <p:cNvSpPr>
            <a:spLocks noGrp="1"/>
          </p:cNvSpPr>
          <p:nvPr>
            <p:ph sz="half" idx="2"/>
          </p:nvPr>
        </p:nvSpPr>
        <p:spPr>
          <a:xfrm>
            <a:off x="235135" y="2125288"/>
            <a:ext cx="4055253" cy="3951288"/>
          </a:xfrm>
        </p:spPr>
        <p:txBody>
          <a:bodyPr>
            <a:normAutofit/>
          </a:bodyPr>
          <a:lstStyle/>
          <a:p>
            <a:pPr marL="0" indent="0">
              <a:buNone/>
            </a:pPr>
            <a:r>
              <a:rPr lang="en-US" sz="2400" dirty="0">
                <a:solidFill>
                  <a:schemeClr val="tx2"/>
                </a:solidFill>
              </a:rPr>
              <a:t>If you have any concerns or questions regarding how we can help to create a safe working environment for you, staff and patients at KGH, please </a:t>
            </a:r>
            <a:r>
              <a:rPr lang="en-US" sz="2400" dirty="0" smtClean="0">
                <a:solidFill>
                  <a:schemeClr val="tx2"/>
                </a:solidFill>
              </a:rPr>
              <a:t>contact</a:t>
            </a:r>
            <a:r>
              <a:rPr lang="en-CA" sz="2400" dirty="0" smtClean="0">
                <a:solidFill>
                  <a:schemeClr val="tx2"/>
                </a:solidFill>
              </a:rPr>
              <a:t>:</a:t>
            </a:r>
          </a:p>
          <a:p>
            <a:pPr marL="0" indent="0">
              <a:buNone/>
            </a:pPr>
            <a:endParaRPr lang="en-CA" sz="2400" dirty="0">
              <a:solidFill>
                <a:schemeClr val="tx2"/>
              </a:solidFill>
            </a:endParaRPr>
          </a:p>
          <a:p>
            <a:pPr marL="0" indent="0">
              <a:buNone/>
            </a:pPr>
            <a:r>
              <a:rPr lang="en-CA" sz="2400" dirty="0" smtClean="0">
                <a:solidFill>
                  <a:schemeClr val="tx2"/>
                </a:solidFill>
              </a:rPr>
              <a:t>Occupational Health and Safety at x 4389.</a:t>
            </a:r>
          </a:p>
          <a:p>
            <a:pPr marL="0" indent="0">
              <a:buNone/>
            </a:pPr>
            <a:endParaRPr lang="en-CA" dirty="0">
              <a:solidFill>
                <a:schemeClr val="tx2"/>
              </a:solidFill>
            </a:endParaRPr>
          </a:p>
        </p:txBody>
      </p:sp>
      <p:sp>
        <p:nvSpPr>
          <p:cNvPr id="5" name="Text Placeholder 4"/>
          <p:cNvSpPr>
            <a:spLocks noGrp="1"/>
          </p:cNvSpPr>
          <p:nvPr>
            <p:ph type="body" sz="quarter" idx="3"/>
          </p:nvPr>
        </p:nvSpPr>
        <p:spPr/>
        <p:txBody>
          <a:bodyPr>
            <a:normAutofit/>
          </a:bodyPr>
          <a:lstStyle/>
          <a:p>
            <a:endParaRPr lang="en-CA" b="0" dirty="0"/>
          </a:p>
        </p:txBody>
      </p:sp>
      <p:pic>
        <p:nvPicPr>
          <p:cNvPr id="8" name="Content Placeholder 3" descr="C:\Users\chestere\AppData\Local\Microsoft\Windows\Temporary Internet Files\Content.Outlook\JZOHV2JT\Kingston General Hospital Aerial_4879_WEB.jp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633913" y="2371060"/>
            <a:ext cx="4162425" cy="330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113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MOVE ON</a:t>
            </a:r>
            <a:endParaRPr lang="en-CA" sz="3200" dirty="0"/>
          </a:p>
        </p:txBody>
      </p:sp>
      <p:sp>
        <p:nvSpPr>
          <p:cNvPr id="3" name="Content Placeholder 2"/>
          <p:cNvSpPr>
            <a:spLocks noGrp="1"/>
          </p:cNvSpPr>
          <p:nvPr>
            <p:ph sz="half" idx="1"/>
          </p:nvPr>
        </p:nvSpPr>
        <p:spPr>
          <a:xfrm>
            <a:off x="191387" y="1436688"/>
            <a:ext cx="6368902" cy="4689475"/>
          </a:xfrm>
        </p:spPr>
        <p:txBody>
          <a:bodyPr>
            <a:normAutofit/>
          </a:bodyPr>
          <a:lstStyle/>
          <a:p>
            <a:pPr>
              <a:buFontTx/>
              <a:buNone/>
            </a:pPr>
            <a:r>
              <a:rPr lang="en-US" altLang="en-US" sz="3000" dirty="0">
                <a:solidFill>
                  <a:schemeClr val="tx2"/>
                </a:solidFill>
              </a:rPr>
              <a:t>To promote the </a:t>
            </a:r>
            <a:r>
              <a:rPr lang="en-US" altLang="en-US" sz="3000" b="1" dirty="0">
                <a:solidFill>
                  <a:schemeClr val="tx2"/>
                </a:solidFill>
              </a:rPr>
              <a:t>early </a:t>
            </a:r>
            <a:r>
              <a:rPr lang="en-US" altLang="en-US" sz="3000" b="1" dirty="0" smtClean="0">
                <a:solidFill>
                  <a:schemeClr val="tx2"/>
                </a:solidFill>
              </a:rPr>
              <a:t>mobilization </a:t>
            </a:r>
          </a:p>
          <a:p>
            <a:pPr>
              <a:buFontTx/>
              <a:buNone/>
            </a:pPr>
            <a:r>
              <a:rPr lang="en-US" altLang="en-US" sz="3000" b="1" dirty="0" smtClean="0">
                <a:solidFill>
                  <a:schemeClr val="tx2"/>
                </a:solidFill>
              </a:rPr>
              <a:t>and </a:t>
            </a:r>
            <a:r>
              <a:rPr lang="en-US" altLang="en-US" sz="3000" b="1" dirty="0">
                <a:solidFill>
                  <a:schemeClr val="tx2"/>
                </a:solidFill>
              </a:rPr>
              <a:t>prevention of functional </a:t>
            </a:r>
            <a:endParaRPr lang="en-US" altLang="en-US" sz="3000" b="1" dirty="0" smtClean="0">
              <a:solidFill>
                <a:schemeClr val="tx2"/>
              </a:solidFill>
            </a:endParaRPr>
          </a:p>
          <a:p>
            <a:pPr>
              <a:buFontTx/>
              <a:buNone/>
            </a:pPr>
            <a:r>
              <a:rPr lang="en-US" altLang="en-US" sz="3000" b="1" dirty="0" smtClean="0">
                <a:solidFill>
                  <a:schemeClr val="tx2"/>
                </a:solidFill>
              </a:rPr>
              <a:t>decline</a:t>
            </a:r>
            <a:r>
              <a:rPr lang="en-US" altLang="en-US" sz="3000" dirty="0" smtClean="0">
                <a:solidFill>
                  <a:schemeClr val="tx2"/>
                </a:solidFill>
              </a:rPr>
              <a:t> </a:t>
            </a:r>
            <a:r>
              <a:rPr lang="en-US" altLang="en-US" sz="3000" dirty="0">
                <a:solidFill>
                  <a:schemeClr val="tx2"/>
                </a:solidFill>
              </a:rPr>
              <a:t>in older patients admitted </a:t>
            </a:r>
            <a:endParaRPr lang="en-US" altLang="en-US" sz="3000" dirty="0" smtClean="0">
              <a:solidFill>
                <a:schemeClr val="tx2"/>
              </a:solidFill>
            </a:endParaRPr>
          </a:p>
          <a:p>
            <a:pPr>
              <a:buFontTx/>
              <a:buNone/>
            </a:pPr>
            <a:r>
              <a:rPr lang="en-US" altLang="en-US" sz="3000" dirty="0" smtClean="0">
                <a:solidFill>
                  <a:schemeClr val="tx2"/>
                </a:solidFill>
              </a:rPr>
              <a:t>to </a:t>
            </a:r>
            <a:r>
              <a:rPr lang="en-US" altLang="en-US" sz="3000" dirty="0">
                <a:solidFill>
                  <a:schemeClr val="tx2"/>
                </a:solidFill>
              </a:rPr>
              <a:t>hospitals in Ontario, the MOVE </a:t>
            </a:r>
            <a:endParaRPr lang="en-US" altLang="en-US" sz="3000" dirty="0" smtClean="0">
              <a:solidFill>
                <a:schemeClr val="tx2"/>
              </a:solidFill>
            </a:endParaRPr>
          </a:p>
          <a:p>
            <a:pPr>
              <a:buFontTx/>
              <a:buNone/>
            </a:pPr>
            <a:r>
              <a:rPr lang="en-US" altLang="en-US" sz="3000" dirty="0" smtClean="0">
                <a:solidFill>
                  <a:schemeClr val="tx2"/>
                </a:solidFill>
              </a:rPr>
              <a:t>on </a:t>
            </a:r>
            <a:r>
              <a:rPr lang="en-US" altLang="en-US" sz="3000" dirty="0">
                <a:solidFill>
                  <a:schemeClr val="tx2"/>
                </a:solidFill>
              </a:rPr>
              <a:t>program was rolled out across </a:t>
            </a:r>
            <a:endParaRPr lang="en-US" altLang="en-US" sz="3000" dirty="0" smtClean="0">
              <a:solidFill>
                <a:schemeClr val="tx2"/>
              </a:solidFill>
            </a:endParaRPr>
          </a:p>
          <a:p>
            <a:pPr>
              <a:buFontTx/>
              <a:buNone/>
            </a:pPr>
            <a:r>
              <a:rPr lang="en-US" altLang="en-US" sz="3000" dirty="0" smtClean="0">
                <a:solidFill>
                  <a:schemeClr val="tx2"/>
                </a:solidFill>
              </a:rPr>
              <a:t>the organization </a:t>
            </a:r>
            <a:r>
              <a:rPr lang="en-US" altLang="en-US" sz="3000" dirty="0">
                <a:solidFill>
                  <a:schemeClr val="tx2"/>
                </a:solidFill>
              </a:rPr>
              <a:t>in clinical areas.</a:t>
            </a:r>
          </a:p>
          <a:p>
            <a:pPr>
              <a:buFontTx/>
              <a:buNone/>
            </a:pPr>
            <a:endParaRPr lang="en-US" altLang="en-US" sz="3000" dirty="0">
              <a:solidFill>
                <a:schemeClr val="tx2"/>
              </a:solidFill>
            </a:endParaRPr>
          </a:p>
          <a:p>
            <a:pPr>
              <a:buFontTx/>
              <a:buNone/>
            </a:pPr>
            <a:r>
              <a:rPr lang="en-US" altLang="en-US" b="1" dirty="0">
                <a:solidFill>
                  <a:schemeClr val="tx2"/>
                </a:solidFill>
                <a:effectLst>
                  <a:outerShdw blurRad="38100" dist="38100" dir="2700000" algn="tl">
                    <a:srgbClr val="C0C0C0"/>
                  </a:outerShdw>
                </a:effectLst>
              </a:rPr>
              <a:t>	</a:t>
            </a:r>
            <a:endParaRPr lang="en-CA" dirty="0"/>
          </a:p>
        </p:txBody>
      </p:sp>
      <p:sp>
        <p:nvSpPr>
          <p:cNvPr id="4" name="Content Placeholder 3"/>
          <p:cNvSpPr>
            <a:spLocks noGrp="1"/>
          </p:cNvSpPr>
          <p:nvPr>
            <p:ph sz="half" idx="2"/>
          </p:nvPr>
        </p:nvSpPr>
        <p:spPr/>
        <p:txBody>
          <a:bodyPr>
            <a:normAutofit/>
          </a:bodyPr>
          <a:lstStyle/>
          <a:p>
            <a:endParaRPr lang="en-CA"/>
          </a:p>
        </p:txBody>
      </p:sp>
    </p:spTree>
    <p:extLst>
      <p:ext uri="{BB962C8B-B14F-4D97-AF65-F5344CB8AC3E}">
        <p14:creationId xmlns:p14="http://schemas.microsoft.com/office/powerpoint/2010/main" val="1450660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MOVE ON: Your Role and Responsibilities:</a:t>
            </a:r>
            <a:endParaRPr lang="en-CA" sz="2800" dirty="0"/>
          </a:p>
        </p:txBody>
      </p:sp>
      <p:sp>
        <p:nvSpPr>
          <p:cNvPr id="3" name="Content Placeholder 2"/>
          <p:cNvSpPr>
            <a:spLocks noGrp="1"/>
          </p:cNvSpPr>
          <p:nvPr>
            <p:ph idx="1"/>
          </p:nvPr>
        </p:nvSpPr>
        <p:spPr>
          <a:xfrm>
            <a:off x="309563" y="1349374"/>
            <a:ext cx="8568623" cy="4881563"/>
          </a:xfrm>
        </p:spPr>
        <p:txBody>
          <a:bodyPr>
            <a:normAutofit/>
          </a:bodyPr>
          <a:lstStyle/>
          <a:p>
            <a:r>
              <a:rPr lang="en-CA" altLang="en-US" sz="2800" dirty="0">
                <a:solidFill>
                  <a:schemeClr val="tx2"/>
                </a:solidFill>
              </a:rPr>
              <a:t>Assess the mobility level within the first 24 hours of a patient’s admission </a:t>
            </a:r>
          </a:p>
          <a:p>
            <a:r>
              <a:rPr lang="en-CA" altLang="en-US" sz="2800" dirty="0">
                <a:solidFill>
                  <a:schemeClr val="tx2"/>
                </a:solidFill>
              </a:rPr>
              <a:t>Assess the patient’s mobility status every time you are moving a patient</a:t>
            </a:r>
          </a:p>
          <a:p>
            <a:r>
              <a:rPr lang="en-CA" altLang="en-US" sz="2800" dirty="0">
                <a:solidFill>
                  <a:schemeClr val="tx2"/>
                </a:solidFill>
              </a:rPr>
              <a:t>Design a plan of care that includes patient mobility level</a:t>
            </a:r>
          </a:p>
          <a:p>
            <a:r>
              <a:rPr lang="en-CA" altLang="en-US" sz="2800" dirty="0">
                <a:solidFill>
                  <a:schemeClr val="tx2"/>
                </a:solidFill>
              </a:rPr>
              <a:t>Inter-professional team collaboration </a:t>
            </a:r>
          </a:p>
          <a:p>
            <a:pPr lvl="1"/>
            <a:r>
              <a:rPr lang="en-CA" altLang="en-US" dirty="0">
                <a:solidFill>
                  <a:schemeClr val="tx2"/>
                </a:solidFill>
              </a:rPr>
              <a:t>Include patient and family</a:t>
            </a:r>
            <a:endParaRPr lang="en-US" altLang="en-US" dirty="0">
              <a:solidFill>
                <a:schemeClr val="tx2"/>
              </a:solidFill>
            </a:endParaRPr>
          </a:p>
          <a:p>
            <a:r>
              <a:rPr lang="en-US" altLang="en-US" sz="2800" dirty="0">
                <a:solidFill>
                  <a:schemeClr val="tx2"/>
                </a:solidFill>
              </a:rPr>
              <a:t>Facilitate change of patient’s position (supine to sitting) </a:t>
            </a:r>
            <a:r>
              <a:rPr lang="en-US" altLang="en-US" sz="2800" b="1" u="sng" dirty="0">
                <a:solidFill>
                  <a:schemeClr val="tx2"/>
                </a:solidFill>
              </a:rPr>
              <a:t>at least three times a day</a:t>
            </a:r>
          </a:p>
          <a:p>
            <a:pPr marL="0" indent="0">
              <a:buNone/>
            </a:pPr>
            <a:endParaRPr lang="en-CA" dirty="0"/>
          </a:p>
        </p:txBody>
      </p:sp>
    </p:spTree>
    <p:extLst>
      <p:ext uri="{BB962C8B-B14F-4D97-AF65-F5344CB8AC3E}">
        <p14:creationId xmlns:p14="http://schemas.microsoft.com/office/powerpoint/2010/main" val="3490594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MOVE ON: Outcomes</a:t>
            </a:r>
            <a:endParaRPr lang="en-CA" sz="2800" dirty="0"/>
          </a:p>
        </p:txBody>
      </p:sp>
      <p:sp>
        <p:nvSpPr>
          <p:cNvPr id="3" name="Content Placeholder 2"/>
          <p:cNvSpPr>
            <a:spLocks noGrp="1"/>
          </p:cNvSpPr>
          <p:nvPr>
            <p:ph idx="1"/>
          </p:nvPr>
        </p:nvSpPr>
        <p:spPr>
          <a:xfrm>
            <a:off x="309563" y="1265274"/>
            <a:ext cx="8568623" cy="4965663"/>
          </a:xfrm>
        </p:spPr>
        <p:txBody>
          <a:bodyPr>
            <a:normAutofit fontScale="70000" lnSpcReduction="20000"/>
          </a:bodyPr>
          <a:lstStyle/>
          <a:p>
            <a:pPr>
              <a:lnSpc>
                <a:spcPct val="80000"/>
              </a:lnSpc>
              <a:buFontTx/>
              <a:buNone/>
            </a:pPr>
            <a:endParaRPr lang="en-US" altLang="en-US" dirty="0" smtClean="0">
              <a:solidFill>
                <a:schemeClr val="tx2"/>
              </a:solidFill>
            </a:endParaRPr>
          </a:p>
          <a:p>
            <a:pPr>
              <a:lnSpc>
                <a:spcPct val="120000"/>
              </a:lnSpc>
              <a:buFontTx/>
              <a:buNone/>
            </a:pPr>
            <a:r>
              <a:rPr lang="en-US" altLang="en-US" dirty="0" smtClean="0">
                <a:solidFill>
                  <a:schemeClr val="tx2"/>
                </a:solidFill>
              </a:rPr>
              <a:t>The </a:t>
            </a:r>
            <a:r>
              <a:rPr lang="en-US" altLang="en-US" dirty="0">
                <a:solidFill>
                  <a:schemeClr val="tx2"/>
                </a:solidFill>
              </a:rPr>
              <a:t>primary outcome of MOVE ON is to increase the </a:t>
            </a:r>
            <a:r>
              <a:rPr lang="en-US" altLang="en-US" dirty="0" smtClean="0">
                <a:solidFill>
                  <a:schemeClr val="tx2"/>
                </a:solidFill>
              </a:rPr>
              <a:t>frequency of </a:t>
            </a:r>
          </a:p>
          <a:p>
            <a:pPr>
              <a:lnSpc>
                <a:spcPct val="120000"/>
              </a:lnSpc>
              <a:buFontTx/>
              <a:buNone/>
            </a:pPr>
            <a:r>
              <a:rPr lang="en-US" altLang="en-US" dirty="0" smtClean="0">
                <a:solidFill>
                  <a:schemeClr val="tx2"/>
                </a:solidFill>
              </a:rPr>
              <a:t>mobilization </a:t>
            </a:r>
            <a:r>
              <a:rPr lang="en-US" altLang="en-US" dirty="0">
                <a:solidFill>
                  <a:schemeClr val="tx2"/>
                </a:solidFill>
              </a:rPr>
              <a:t>of inpatients. </a:t>
            </a:r>
            <a:r>
              <a:rPr lang="en-US" altLang="en-US" dirty="0" smtClean="0">
                <a:solidFill>
                  <a:schemeClr val="tx2"/>
                </a:solidFill>
              </a:rPr>
              <a:t>Secondary outcomes </a:t>
            </a:r>
            <a:r>
              <a:rPr lang="en-US" altLang="en-US" dirty="0">
                <a:solidFill>
                  <a:schemeClr val="tx2"/>
                </a:solidFill>
              </a:rPr>
              <a:t>include </a:t>
            </a:r>
            <a:r>
              <a:rPr lang="en-US" altLang="en-US" dirty="0" smtClean="0">
                <a:solidFill>
                  <a:schemeClr val="tx2"/>
                </a:solidFill>
              </a:rPr>
              <a:t>tracking…..</a:t>
            </a:r>
            <a:endParaRPr lang="en-US" altLang="en-US" dirty="0">
              <a:solidFill>
                <a:schemeClr val="tx2"/>
              </a:solidFill>
            </a:endParaRPr>
          </a:p>
          <a:p>
            <a:pPr>
              <a:lnSpc>
                <a:spcPct val="80000"/>
              </a:lnSpc>
              <a:buFontTx/>
              <a:buNone/>
            </a:pPr>
            <a:endParaRPr lang="en-US" altLang="en-US" dirty="0">
              <a:solidFill>
                <a:schemeClr val="tx2"/>
              </a:solidFill>
            </a:endParaRPr>
          </a:p>
          <a:p>
            <a:pPr>
              <a:lnSpc>
                <a:spcPct val="120000"/>
              </a:lnSpc>
            </a:pPr>
            <a:r>
              <a:rPr lang="en-US" altLang="en-US" dirty="0">
                <a:solidFill>
                  <a:schemeClr val="tx2"/>
                </a:solidFill>
              </a:rPr>
              <a:t>p</a:t>
            </a:r>
            <a:r>
              <a:rPr lang="en-US" altLang="en-US" dirty="0" smtClean="0">
                <a:solidFill>
                  <a:schemeClr val="tx2"/>
                </a:solidFill>
              </a:rPr>
              <a:t>atient mobilization </a:t>
            </a:r>
            <a:r>
              <a:rPr lang="en-US" altLang="en-US" dirty="0">
                <a:solidFill>
                  <a:schemeClr val="tx2"/>
                </a:solidFill>
              </a:rPr>
              <a:t>events at 48 and 72 hours after admission, and 24 hours before </a:t>
            </a:r>
            <a:r>
              <a:rPr lang="en-US" altLang="en-US" dirty="0" smtClean="0">
                <a:solidFill>
                  <a:schemeClr val="tx2"/>
                </a:solidFill>
              </a:rPr>
              <a:t>discharge</a:t>
            </a:r>
          </a:p>
          <a:p>
            <a:pPr>
              <a:lnSpc>
                <a:spcPct val="80000"/>
              </a:lnSpc>
            </a:pPr>
            <a:endParaRPr lang="en-US" altLang="en-US" dirty="0">
              <a:solidFill>
                <a:schemeClr val="tx2"/>
              </a:solidFill>
            </a:endParaRPr>
          </a:p>
          <a:p>
            <a:pPr>
              <a:lnSpc>
                <a:spcPct val="80000"/>
              </a:lnSpc>
            </a:pPr>
            <a:r>
              <a:rPr lang="en-US" altLang="en-US" dirty="0" smtClean="0">
                <a:solidFill>
                  <a:schemeClr val="tx2"/>
                </a:solidFill>
              </a:rPr>
              <a:t>patient length </a:t>
            </a:r>
            <a:r>
              <a:rPr lang="en-US" altLang="en-US" dirty="0">
                <a:solidFill>
                  <a:schemeClr val="tx2"/>
                </a:solidFill>
              </a:rPr>
              <a:t>of </a:t>
            </a:r>
            <a:r>
              <a:rPr lang="en-US" altLang="en-US" dirty="0" smtClean="0">
                <a:solidFill>
                  <a:schemeClr val="tx2"/>
                </a:solidFill>
              </a:rPr>
              <a:t>stay</a:t>
            </a:r>
          </a:p>
          <a:p>
            <a:pPr>
              <a:lnSpc>
                <a:spcPct val="80000"/>
              </a:lnSpc>
            </a:pPr>
            <a:endParaRPr lang="en-US" altLang="en-US" dirty="0">
              <a:solidFill>
                <a:schemeClr val="tx2"/>
              </a:solidFill>
            </a:endParaRPr>
          </a:p>
          <a:p>
            <a:pPr>
              <a:lnSpc>
                <a:spcPct val="80000"/>
              </a:lnSpc>
            </a:pPr>
            <a:r>
              <a:rPr lang="en-US" altLang="en-US" dirty="0" smtClean="0">
                <a:solidFill>
                  <a:schemeClr val="tx2"/>
                </a:solidFill>
              </a:rPr>
              <a:t>patient’s functional </a:t>
            </a:r>
            <a:r>
              <a:rPr lang="en-US" altLang="en-US" dirty="0">
                <a:solidFill>
                  <a:schemeClr val="tx2"/>
                </a:solidFill>
              </a:rPr>
              <a:t>status from admission to discharge </a:t>
            </a:r>
            <a:endParaRPr lang="en-US" altLang="en-US" sz="2900" dirty="0" smtClean="0">
              <a:solidFill>
                <a:schemeClr val="tx2"/>
              </a:solidFill>
            </a:endParaRPr>
          </a:p>
          <a:p>
            <a:pPr>
              <a:lnSpc>
                <a:spcPct val="80000"/>
              </a:lnSpc>
            </a:pPr>
            <a:endParaRPr lang="en-US" altLang="en-US" dirty="0" smtClean="0">
              <a:solidFill>
                <a:schemeClr val="tx2"/>
              </a:solidFill>
            </a:endParaRPr>
          </a:p>
          <a:p>
            <a:pPr>
              <a:lnSpc>
                <a:spcPct val="80000"/>
              </a:lnSpc>
            </a:pPr>
            <a:r>
              <a:rPr lang="en-US" altLang="en-US" dirty="0">
                <a:solidFill>
                  <a:schemeClr val="tx2"/>
                </a:solidFill>
              </a:rPr>
              <a:t>p</a:t>
            </a:r>
            <a:r>
              <a:rPr lang="en-US" altLang="en-US" dirty="0" smtClean="0">
                <a:solidFill>
                  <a:schemeClr val="tx2"/>
                </a:solidFill>
              </a:rPr>
              <a:t>atient’s discharge destination</a:t>
            </a:r>
          </a:p>
          <a:p>
            <a:pPr marL="0" indent="0">
              <a:lnSpc>
                <a:spcPct val="80000"/>
              </a:lnSpc>
              <a:buNone/>
            </a:pPr>
            <a:endParaRPr lang="en-US" altLang="en-US" dirty="0">
              <a:solidFill>
                <a:schemeClr val="tx2"/>
              </a:solidFill>
            </a:endParaRPr>
          </a:p>
          <a:p>
            <a:pPr>
              <a:lnSpc>
                <a:spcPct val="80000"/>
              </a:lnSpc>
            </a:pPr>
            <a:r>
              <a:rPr lang="en-US" altLang="en-US" dirty="0" smtClean="0">
                <a:solidFill>
                  <a:schemeClr val="tx2"/>
                </a:solidFill>
              </a:rPr>
              <a:t>number </a:t>
            </a:r>
            <a:r>
              <a:rPr lang="en-US" altLang="en-US" dirty="0">
                <a:solidFill>
                  <a:schemeClr val="tx2"/>
                </a:solidFill>
              </a:rPr>
              <a:t>of </a:t>
            </a:r>
            <a:r>
              <a:rPr lang="en-US" altLang="en-US" dirty="0" smtClean="0">
                <a:solidFill>
                  <a:schemeClr val="tx2"/>
                </a:solidFill>
              </a:rPr>
              <a:t>patient falls</a:t>
            </a:r>
          </a:p>
          <a:p>
            <a:pPr marL="0" indent="0">
              <a:lnSpc>
                <a:spcPct val="80000"/>
              </a:lnSpc>
              <a:buNone/>
            </a:pPr>
            <a:endParaRPr lang="en-US" altLang="en-US" dirty="0">
              <a:solidFill>
                <a:schemeClr val="tx2"/>
              </a:solidFill>
            </a:endParaRPr>
          </a:p>
          <a:p>
            <a:pPr>
              <a:lnSpc>
                <a:spcPct val="80000"/>
              </a:lnSpc>
            </a:pPr>
            <a:r>
              <a:rPr lang="en-US" altLang="en-US" dirty="0" smtClean="0">
                <a:solidFill>
                  <a:schemeClr val="tx2"/>
                </a:solidFill>
              </a:rPr>
              <a:t>number </a:t>
            </a:r>
            <a:r>
              <a:rPr lang="en-US" altLang="en-US" dirty="0">
                <a:solidFill>
                  <a:schemeClr val="tx2"/>
                </a:solidFill>
              </a:rPr>
              <a:t>of staff injuries related to patient handling</a:t>
            </a:r>
          </a:p>
          <a:p>
            <a:pPr marL="0" indent="0">
              <a:buNone/>
            </a:pPr>
            <a:endParaRPr lang="en-CA" dirty="0"/>
          </a:p>
        </p:txBody>
      </p:sp>
    </p:spTree>
    <p:extLst>
      <p:ext uri="{BB962C8B-B14F-4D97-AF65-F5344CB8AC3E}">
        <p14:creationId xmlns:p14="http://schemas.microsoft.com/office/powerpoint/2010/main" val="2664549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5" y="0"/>
            <a:ext cx="6580335" cy="1147504"/>
          </a:xfrm>
        </p:spPr>
        <p:txBody>
          <a:bodyPr>
            <a:normAutofit fontScale="90000"/>
          </a:bodyPr>
          <a:lstStyle/>
          <a:p>
            <a:r>
              <a:rPr lang="en-US" dirty="0" smtClean="0">
                <a:solidFill>
                  <a:schemeClr val="tx2"/>
                </a:solidFill>
              </a:rPr>
              <a:t/>
            </a:r>
            <a:br>
              <a:rPr lang="en-US" dirty="0" smtClean="0">
                <a:solidFill>
                  <a:schemeClr val="tx2"/>
                </a:solidFill>
              </a:rPr>
            </a:br>
            <a:r>
              <a:rPr lang="en-US" dirty="0">
                <a:solidFill>
                  <a:schemeClr val="tx2"/>
                </a:solidFill>
              </a:rPr>
              <a:t/>
            </a:r>
            <a:br>
              <a:rPr lang="en-US" dirty="0">
                <a:solidFill>
                  <a:schemeClr val="tx2"/>
                </a:solidFill>
              </a:rPr>
            </a:br>
            <a:r>
              <a:rPr lang="en-US" dirty="0" smtClean="0">
                <a:solidFill>
                  <a:schemeClr val="tx2"/>
                </a:solidFill>
              </a:rPr>
              <a:t/>
            </a:r>
            <a:br>
              <a:rPr lang="en-US" dirty="0" smtClean="0">
                <a:solidFill>
                  <a:schemeClr val="tx2"/>
                </a:solidFill>
              </a:rPr>
            </a:br>
            <a:r>
              <a:rPr lang="en-US" sz="3100" dirty="0" smtClean="0">
                <a:solidFill>
                  <a:schemeClr val="tx2"/>
                </a:solidFill>
              </a:rPr>
              <a:t>Fall Risk Assessment</a:t>
            </a:r>
            <a:r>
              <a:rPr lang="en-US" dirty="0" smtClean="0"/>
              <a:t/>
            </a:r>
            <a:br>
              <a:rPr lang="en-US" dirty="0" smtClean="0"/>
            </a:br>
            <a:r>
              <a:rPr lang="en-US" sz="2000" i="1" dirty="0">
                <a:solidFill>
                  <a:schemeClr val="tx2"/>
                </a:solidFill>
              </a:rPr>
              <a:t>Mobilizing patients safely, reduces the risk of falls, decreases your risk of injury and decreases patient length of stay.</a:t>
            </a:r>
            <a:br>
              <a:rPr lang="en-US" sz="2000" i="1" dirty="0">
                <a:solidFill>
                  <a:schemeClr val="tx2"/>
                </a:solidFill>
              </a:rPr>
            </a:br>
            <a:r>
              <a:rPr lang="en-US" sz="2200" dirty="0">
                <a:solidFill>
                  <a:schemeClr val="tx2"/>
                </a:solidFill>
              </a:rPr>
              <a:t/>
            </a:r>
            <a:br>
              <a:rPr lang="en-US" sz="2200" dirty="0">
                <a:solidFill>
                  <a:schemeClr val="tx2"/>
                </a:solidFill>
              </a:rPr>
            </a:br>
            <a:r>
              <a:rPr lang="en-CA" dirty="0"/>
              <a:t/>
            </a:r>
            <a:br>
              <a:rPr lang="en-CA" dirty="0"/>
            </a:br>
            <a:endParaRPr lang="en-CA" dirty="0"/>
          </a:p>
        </p:txBody>
      </p:sp>
      <p:sp>
        <p:nvSpPr>
          <p:cNvPr id="3" name="Text Placeholder 2"/>
          <p:cNvSpPr>
            <a:spLocks noGrp="1"/>
          </p:cNvSpPr>
          <p:nvPr>
            <p:ph type="body" idx="1"/>
          </p:nvPr>
        </p:nvSpPr>
        <p:spPr/>
        <p:txBody>
          <a:bodyPr>
            <a:normAutofit/>
          </a:bodyPr>
          <a:lstStyle/>
          <a:p>
            <a:endParaRPr lang="en-CA" dirty="0"/>
          </a:p>
        </p:txBody>
      </p:sp>
      <p:sp>
        <p:nvSpPr>
          <p:cNvPr id="4" name="Content Placeholder 3"/>
          <p:cNvSpPr>
            <a:spLocks noGrp="1"/>
          </p:cNvSpPr>
          <p:nvPr>
            <p:ph sz="half" idx="2"/>
          </p:nvPr>
        </p:nvSpPr>
        <p:spPr>
          <a:xfrm>
            <a:off x="235135" y="2125288"/>
            <a:ext cx="4055253" cy="3951288"/>
          </a:xfrm>
        </p:spPr>
        <p:txBody>
          <a:bodyPr>
            <a:normAutofit fontScale="70000" lnSpcReduction="20000"/>
          </a:bodyPr>
          <a:lstStyle/>
          <a:p>
            <a:pPr marL="0" indent="0">
              <a:lnSpc>
                <a:spcPct val="120000"/>
              </a:lnSpc>
              <a:buNone/>
            </a:pPr>
            <a:r>
              <a:rPr lang="en-US" dirty="0">
                <a:solidFill>
                  <a:schemeClr val="tx2"/>
                </a:solidFill>
              </a:rPr>
              <a:t>All patients (including ambulatory patients) are assessed for fall risk:</a:t>
            </a:r>
            <a:endParaRPr lang="en-CA" dirty="0">
              <a:solidFill>
                <a:schemeClr val="tx2"/>
              </a:solidFill>
            </a:endParaRPr>
          </a:p>
          <a:p>
            <a:pPr marL="0" indent="0">
              <a:lnSpc>
                <a:spcPct val="120000"/>
              </a:lnSpc>
              <a:buNone/>
            </a:pPr>
            <a:endParaRPr lang="en-CA" dirty="0">
              <a:solidFill>
                <a:schemeClr val="tx2"/>
              </a:solidFill>
            </a:endParaRPr>
          </a:p>
          <a:p>
            <a:pPr marL="0" indent="0">
              <a:lnSpc>
                <a:spcPct val="120000"/>
              </a:lnSpc>
              <a:buNone/>
            </a:pPr>
            <a:r>
              <a:rPr lang="en-US" dirty="0">
                <a:solidFill>
                  <a:schemeClr val="tx2"/>
                </a:solidFill>
              </a:rPr>
              <a:t>Within 24hrs of admission </a:t>
            </a:r>
            <a:endParaRPr lang="en-CA" dirty="0">
              <a:solidFill>
                <a:schemeClr val="tx2"/>
              </a:solidFill>
            </a:endParaRPr>
          </a:p>
          <a:p>
            <a:pPr marL="0" indent="0">
              <a:lnSpc>
                <a:spcPct val="120000"/>
              </a:lnSpc>
              <a:buNone/>
            </a:pPr>
            <a:r>
              <a:rPr lang="en-US" dirty="0">
                <a:solidFill>
                  <a:schemeClr val="tx2"/>
                </a:solidFill>
              </a:rPr>
              <a:t>Whenever there is a change in the patient’s condition</a:t>
            </a:r>
            <a:endParaRPr lang="en-CA" dirty="0">
              <a:solidFill>
                <a:schemeClr val="tx2"/>
              </a:solidFill>
            </a:endParaRPr>
          </a:p>
          <a:p>
            <a:pPr marL="0" indent="0">
              <a:lnSpc>
                <a:spcPct val="120000"/>
              </a:lnSpc>
              <a:buNone/>
            </a:pPr>
            <a:r>
              <a:rPr lang="en-US" dirty="0">
                <a:solidFill>
                  <a:schemeClr val="tx2"/>
                </a:solidFill>
              </a:rPr>
              <a:t>If the patient experiences a </a:t>
            </a:r>
            <a:r>
              <a:rPr lang="en-US" dirty="0" smtClean="0">
                <a:solidFill>
                  <a:schemeClr val="tx2"/>
                </a:solidFill>
              </a:rPr>
              <a:t>fall</a:t>
            </a:r>
          </a:p>
          <a:p>
            <a:pPr marL="0" indent="0">
              <a:lnSpc>
                <a:spcPct val="120000"/>
              </a:lnSpc>
              <a:buNone/>
            </a:pPr>
            <a:endParaRPr lang="en-CA" dirty="0">
              <a:solidFill>
                <a:schemeClr val="tx2"/>
              </a:solidFill>
            </a:endParaRPr>
          </a:p>
          <a:p>
            <a:pPr marL="0" indent="0">
              <a:lnSpc>
                <a:spcPct val="120000"/>
              </a:lnSpc>
              <a:buNone/>
            </a:pPr>
            <a:r>
              <a:rPr lang="en-US" dirty="0">
                <a:solidFill>
                  <a:schemeClr val="tx2"/>
                </a:solidFill>
              </a:rPr>
              <a:t>At transition points (transfer between units) </a:t>
            </a:r>
            <a:endParaRPr lang="en-CA" dirty="0">
              <a:solidFill>
                <a:schemeClr val="tx2"/>
              </a:solidFill>
            </a:endParaRPr>
          </a:p>
          <a:p>
            <a:endParaRPr lang="en-CA" dirty="0"/>
          </a:p>
        </p:txBody>
      </p:sp>
      <p:sp>
        <p:nvSpPr>
          <p:cNvPr id="5" name="Text Placeholder 4"/>
          <p:cNvSpPr>
            <a:spLocks noGrp="1"/>
          </p:cNvSpPr>
          <p:nvPr>
            <p:ph type="body" sz="quarter" idx="3"/>
          </p:nvPr>
        </p:nvSpPr>
        <p:spPr/>
        <p:txBody>
          <a:bodyPr/>
          <a:lstStyle/>
          <a:p>
            <a:endParaRPr lang="en-CA"/>
          </a:p>
        </p:txBody>
      </p:sp>
      <p:sp>
        <p:nvSpPr>
          <p:cNvPr id="6" name="Content Placeholder 5"/>
          <p:cNvSpPr>
            <a:spLocks noGrp="1"/>
          </p:cNvSpPr>
          <p:nvPr>
            <p:ph sz="quarter" idx="4"/>
          </p:nvPr>
        </p:nvSpPr>
        <p:spPr>
          <a:xfrm>
            <a:off x="4634227" y="2127247"/>
            <a:ext cx="4161865" cy="4071534"/>
          </a:xfrm>
        </p:spPr>
        <p:txBody>
          <a:bodyPr>
            <a:normAutofit fontScale="92500"/>
          </a:bodyPr>
          <a:lstStyle/>
          <a:p>
            <a:pPr marL="0" indent="0">
              <a:buNone/>
            </a:pPr>
            <a:r>
              <a:rPr lang="en-US" sz="2400" dirty="0">
                <a:solidFill>
                  <a:schemeClr val="tx2"/>
                </a:solidFill>
              </a:rPr>
              <a:t>While completing your mobility assessment you should also be completing a fall risk assessment which includes:</a:t>
            </a:r>
          </a:p>
          <a:p>
            <a:pPr marL="0" indent="0">
              <a:buNone/>
            </a:pPr>
            <a:endParaRPr lang="en-CA" sz="2400" dirty="0">
              <a:solidFill>
                <a:schemeClr val="tx2"/>
              </a:solidFill>
            </a:endParaRPr>
          </a:p>
          <a:p>
            <a:r>
              <a:rPr lang="en-US" sz="2400" dirty="0" smtClean="0">
                <a:solidFill>
                  <a:schemeClr val="tx2"/>
                </a:solidFill>
              </a:rPr>
              <a:t>Patient </a:t>
            </a:r>
            <a:r>
              <a:rPr lang="en-US" sz="2400" dirty="0">
                <a:solidFill>
                  <a:schemeClr val="tx2"/>
                </a:solidFill>
              </a:rPr>
              <a:t>history</a:t>
            </a:r>
            <a:endParaRPr lang="en-CA" sz="2400" dirty="0">
              <a:solidFill>
                <a:schemeClr val="tx2"/>
              </a:solidFill>
            </a:endParaRPr>
          </a:p>
          <a:p>
            <a:r>
              <a:rPr lang="en-US" sz="2400" dirty="0">
                <a:solidFill>
                  <a:schemeClr val="tx2"/>
                </a:solidFill>
              </a:rPr>
              <a:t>Baseline functional assessment</a:t>
            </a:r>
            <a:endParaRPr lang="en-CA" sz="2400" dirty="0">
              <a:solidFill>
                <a:schemeClr val="tx2"/>
              </a:solidFill>
            </a:endParaRPr>
          </a:p>
          <a:p>
            <a:r>
              <a:rPr lang="en-US" sz="2400" dirty="0">
                <a:solidFill>
                  <a:schemeClr val="tx2"/>
                </a:solidFill>
              </a:rPr>
              <a:t>History of falls</a:t>
            </a:r>
            <a:endParaRPr lang="en-CA" sz="2400" dirty="0">
              <a:solidFill>
                <a:schemeClr val="tx2"/>
              </a:solidFill>
            </a:endParaRPr>
          </a:p>
          <a:p>
            <a:r>
              <a:rPr lang="en-US" sz="2400" dirty="0">
                <a:solidFill>
                  <a:schemeClr val="tx2"/>
                </a:solidFill>
              </a:rPr>
              <a:t>Change in mobility status</a:t>
            </a:r>
            <a:endParaRPr lang="en-CA" sz="2400" dirty="0">
              <a:solidFill>
                <a:schemeClr val="tx2"/>
              </a:solidFill>
            </a:endParaRPr>
          </a:p>
          <a:p>
            <a:endParaRPr lang="en-CA" dirty="0"/>
          </a:p>
        </p:txBody>
      </p:sp>
    </p:spTree>
    <p:extLst>
      <p:ext uri="{BB962C8B-B14F-4D97-AF65-F5344CB8AC3E}">
        <p14:creationId xmlns:p14="http://schemas.microsoft.com/office/powerpoint/2010/main" val="6580859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5" y="95693"/>
            <a:ext cx="6580335" cy="1147504"/>
          </a:xfrm>
        </p:spPr>
        <p:txBody>
          <a:bodyPr>
            <a:normAutofit fontScale="90000"/>
          </a:bodyPr>
          <a:lstStyle/>
          <a:p>
            <a:r>
              <a:rPr lang="en-US" dirty="0" smtClean="0">
                <a:solidFill>
                  <a:schemeClr val="tx2"/>
                </a:solidFill>
              </a:rPr>
              <a:t/>
            </a:r>
            <a:br>
              <a:rPr lang="en-US" dirty="0" smtClean="0">
                <a:solidFill>
                  <a:schemeClr val="tx2"/>
                </a:solidFill>
              </a:rPr>
            </a:br>
            <a:r>
              <a:rPr lang="en-US" dirty="0">
                <a:solidFill>
                  <a:schemeClr val="tx2"/>
                </a:solidFill>
              </a:rPr>
              <a:t/>
            </a:r>
            <a:br>
              <a:rPr lang="en-US" dirty="0">
                <a:solidFill>
                  <a:schemeClr val="tx2"/>
                </a:solidFill>
              </a:rPr>
            </a:br>
            <a:r>
              <a:rPr lang="en-US" dirty="0" smtClean="0">
                <a:solidFill>
                  <a:schemeClr val="tx2"/>
                </a:solidFill>
              </a:rPr>
              <a:t/>
            </a:r>
            <a:br>
              <a:rPr lang="en-US" dirty="0" smtClean="0">
                <a:solidFill>
                  <a:schemeClr val="tx2"/>
                </a:solidFill>
              </a:rPr>
            </a:br>
            <a:r>
              <a:rPr lang="en-US" sz="3600" dirty="0" smtClean="0">
                <a:solidFill>
                  <a:schemeClr val="tx2"/>
                </a:solidFill>
              </a:rPr>
              <a:t>Fall Risk Assessment</a:t>
            </a:r>
            <a:r>
              <a:rPr lang="en-US" sz="3600" dirty="0" smtClean="0"/>
              <a:t/>
            </a:r>
            <a:br>
              <a:rPr lang="en-US" sz="3600" dirty="0" smtClean="0"/>
            </a:br>
            <a:r>
              <a:rPr lang="en-US" sz="3600" dirty="0">
                <a:solidFill>
                  <a:schemeClr val="tx2"/>
                </a:solidFill>
              </a:rPr>
              <a:t/>
            </a:r>
            <a:br>
              <a:rPr lang="en-US" sz="3600" dirty="0">
                <a:solidFill>
                  <a:schemeClr val="tx2"/>
                </a:solidFill>
              </a:rPr>
            </a:br>
            <a:r>
              <a:rPr lang="en-CA" dirty="0"/>
              <a:t/>
            </a:r>
            <a:br>
              <a:rPr lang="en-CA" dirty="0"/>
            </a:br>
            <a:endParaRPr lang="en-CA" dirty="0"/>
          </a:p>
        </p:txBody>
      </p:sp>
      <p:sp>
        <p:nvSpPr>
          <p:cNvPr id="3" name="Text Placeholder 2"/>
          <p:cNvSpPr>
            <a:spLocks noGrp="1"/>
          </p:cNvSpPr>
          <p:nvPr>
            <p:ph type="body" idx="1"/>
          </p:nvPr>
        </p:nvSpPr>
        <p:spPr/>
        <p:txBody>
          <a:bodyPr>
            <a:normAutofit/>
          </a:bodyPr>
          <a:lstStyle/>
          <a:p>
            <a:r>
              <a:rPr lang="en-US" b="0" dirty="0" smtClean="0"/>
              <a:t>If the patient falls…..</a:t>
            </a:r>
            <a:endParaRPr lang="en-CA" b="0" dirty="0"/>
          </a:p>
        </p:txBody>
      </p:sp>
      <p:sp>
        <p:nvSpPr>
          <p:cNvPr id="4" name="Content Placeholder 3"/>
          <p:cNvSpPr>
            <a:spLocks noGrp="1"/>
          </p:cNvSpPr>
          <p:nvPr>
            <p:ph sz="half" idx="2"/>
          </p:nvPr>
        </p:nvSpPr>
        <p:spPr>
          <a:xfrm>
            <a:off x="235135" y="2125288"/>
            <a:ext cx="4055253" cy="3951288"/>
          </a:xfrm>
        </p:spPr>
        <p:txBody>
          <a:bodyPr>
            <a:normAutofit fontScale="77500" lnSpcReduction="20000"/>
          </a:bodyPr>
          <a:lstStyle/>
          <a:p>
            <a:endParaRPr lang="en-US" dirty="0" smtClean="0">
              <a:solidFill>
                <a:schemeClr val="tx2"/>
              </a:solidFill>
            </a:endParaRPr>
          </a:p>
          <a:p>
            <a:pPr>
              <a:lnSpc>
                <a:spcPct val="120000"/>
              </a:lnSpc>
            </a:pPr>
            <a:r>
              <a:rPr lang="en-US" dirty="0" smtClean="0">
                <a:solidFill>
                  <a:schemeClr val="tx2"/>
                </a:solidFill>
              </a:rPr>
              <a:t>Follow </a:t>
            </a:r>
            <a:r>
              <a:rPr lang="en-US" dirty="0">
                <a:solidFill>
                  <a:schemeClr val="tx2"/>
                </a:solidFill>
              </a:rPr>
              <a:t>the patient’s direction of movement safely to the ground. </a:t>
            </a:r>
            <a:r>
              <a:rPr lang="en-US" dirty="0" smtClean="0">
                <a:solidFill>
                  <a:schemeClr val="tx2"/>
                </a:solidFill>
              </a:rPr>
              <a:t>Do not attempt to ‘catch’ the patient.</a:t>
            </a:r>
            <a:endParaRPr lang="en-US" dirty="0">
              <a:solidFill>
                <a:schemeClr val="tx2"/>
              </a:solidFill>
            </a:endParaRPr>
          </a:p>
          <a:p>
            <a:pPr marL="0" indent="0">
              <a:lnSpc>
                <a:spcPct val="120000"/>
              </a:lnSpc>
              <a:buNone/>
            </a:pPr>
            <a:endParaRPr lang="en-CA" dirty="0">
              <a:solidFill>
                <a:schemeClr val="tx2"/>
              </a:solidFill>
            </a:endParaRPr>
          </a:p>
          <a:p>
            <a:pPr>
              <a:lnSpc>
                <a:spcPct val="120000"/>
              </a:lnSpc>
            </a:pPr>
            <a:r>
              <a:rPr lang="en-US" dirty="0">
                <a:solidFill>
                  <a:schemeClr val="tx2"/>
                </a:solidFill>
              </a:rPr>
              <a:t>Try to use good body mechanics:  squat and lunge with your legs and avoid twisting your upper body.</a:t>
            </a:r>
            <a:endParaRPr lang="en-CA" dirty="0">
              <a:solidFill>
                <a:schemeClr val="tx2"/>
              </a:solidFill>
            </a:endParaRPr>
          </a:p>
          <a:p>
            <a:pPr marL="0" indent="0">
              <a:buNone/>
            </a:pPr>
            <a:endParaRPr lang="en-CA" dirty="0"/>
          </a:p>
          <a:p>
            <a:endParaRPr lang="en-CA" dirty="0"/>
          </a:p>
        </p:txBody>
      </p:sp>
      <p:sp>
        <p:nvSpPr>
          <p:cNvPr id="5" name="Text Placeholder 4"/>
          <p:cNvSpPr>
            <a:spLocks noGrp="1"/>
          </p:cNvSpPr>
          <p:nvPr>
            <p:ph type="body" sz="quarter" idx="3"/>
          </p:nvPr>
        </p:nvSpPr>
        <p:spPr/>
        <p:txBody>
          <a:bodyPr>
            <a:normAutofit/>
          </a:bodyPr>
          <a:lstStyle/>
          <a:p>
            <a:r>
              <a:rPr lang="en-US" b="0" dirty="0" smtClean="0"/>
              <a:t>If the patient is falling…..</a:t>
            </a:r>
            <a:endParaRPr lang="en-CA" b="0" dirty="0"/>
          </a:p>
        </p:txBody>
      </p:sp>
      <p:sp>
        <p:nvSpPr>
          <p:cNvPr id="6" name="Content Placeholder 5"/>
          <p:cNvSpPr>
            <a:spLocks noGrp="1"/>
          </p:cNvSpPr>
          <p:nvPr>
            <p:ph sz="quarter" idx="4"/>
          </p:nvPr>
        </p:nvSpPr>
        <p:spPr>
          <a:xfrm>
            <a:off x="4634227" y="2127247"/>
            <a:ext cx="4161865" cy="4071534"/>
          </a:xfrm>
        </p:spPr>
        <p:txBody>
          <a:bodyPr>
            <a:normAutofit fontScale="62500" lnSpcReduction="20000"/>
          </a:bodyPr>
          <a:lstStyle/>
          <a:p>
            <a:pPr>
              <a:lnSpc>
                <a:spcPct val="120000"/>
              </a:lnSpc>
            </a:pPr>
            <a:r>
              <a:rPr lang="en-US" dirty="0">
                <a:solidFill>
                  <a:schemeClr val="tx2"/>
                </a:solidFill>
              </a:rPr>
              <a:t>If the patient is medically stable, make the patient comfortable.  Get a pillow for their head and a blanket. </a:t>
            </a:r>
            <a:endParaRPr lang="en-CA" dirty="0">
              <a:solidFill>
                <a:schemeClr val="tx2"/>
              </a:solidFill>
            </a:endParaRPr>
          </a:p>
          <a:p>
            <a:pPr>
              <a:lnSpc>
                <a:spcPct val="120000"/>
              </a:lnSpc>
            </a:pPr>
            <a:r>
              <a:rPr lang="en-US" dirty="0">
                <a:solidFill>
                  <a:schemeClr val="tx2"/>
                </a:solidFill>
              </a:rPr>
              <a:t>Get HELP – seek the help of other staff</a:t>
            </a:r>
            <a:r>
              <a:rPr lang="en-US" dirty="0" smtClean="0">
                <a:solidFill>
                  <a:schemeClr val="tx2"/>
                </a:solidFill>
              </a:rPr>
              <a:t>.</a:t>
            </a:r>
            <a:endParaRPr lang="en-CA" dirty="0">
              <a:solidFill>
                <a:schemeClr val="tx2"/>
              </a:solidFill>
            </a:endParaRPr>
          </a:p>
          <a:p>
            <a:pPr>
              <a:lnSpc>
                <a:spcPct val="120000"/>
              </a:lnSpc>
            </a:pPr>
            <a:r>
              <a:rPr lang="en-US" dirty="0">
                <a:solidFill>
                  <a:schemeClr val="tx2"/>
                </a:solidFill>
              </a:rPr>
              <a:t>Use the appropriate equipment (</a:t>
            </a:r>
            <a:r>
              <a:rPr lang="en-US" dirty="0" err="1">
                <a:solidFill>
                  <a:schemeClr val="tx2"/>
                </a:solidFill>
              </a:rPr>
              <a:t>ie</a:t>
            </a:r>
            <a:r>
              <a:rPr lang="en-US" dirty="0">
                <a:solidFill>
                  <a:schemeClr val="tx2"/>
                </a:solidFill>
              </a:rPr>
              <a:t>. Floor lift, ceiling lift) to perform the lift safely</a:t>
            </a:r>
            <a:r>
              <a:rPr lang="en-US" dirty="0" smtClean="0">
                <a:solidFill>
                  <a:schemeClr val="tx2"/>
                </a:solidFill>
              </a:rPr>
              <a:t>.</a:t>
            </a:r>
            <a:endParaRPr lang="en-CA" dirty="0">
              <a:solidFill>
                <a:schemeClr val="tx2"/>
              </a:solidFill>
            </a:endParaRPr>
          </a:p>
          <a:p>
            <a:pPr>
              <a:lnSpc>
                <a:spcPct val="120000"/>
              </a:lnSpc>
            </a:pPr>
            <a:r>
              <a:rPr lang="en-US" dirty="0">
                <a:solidFill>
                  <a:schemeClr val="tx2"/>
                </a:solidFill>
              </a:rPr>
              <a:t>Update the necessary documentation (incident report, Falling Stars Program). </a:t>
            </a:r>
            <a:endParaRPr lang="en-CA" dirty="0">
              <a:solidFill>
                <a:schemeClr val="tx2"/>
              </a:solidFill>
            </a:endParaRPr>
          </a:p>
          <a:p>
            <a:pPr>
              <a:lnSpc>
                <a:spcPct val="120000"/>
              </a:lnSpc>
            </a:pPr>
            <a:r>
              <a:rPr lang="en-US" dirty="0">
                <a:solidFill>
                  <a:schemeClr val="tx2"/>
                </a:solidFill>
              </a:rPr>
              <a:t>How could the fall have been prevented?</a:t>
            </a:r>
            <a:endParaRPr lang="en-CA" dirty="0">
              <a:solidFill>
                <a:schemeClr val="tx2"/>
              </a:solidFill>
            </a:endParaRPr>
          </a:p>
          <a:p>
            <a:endParaRPr lang="en-CA" dirty="0"/>
          </a:p>
        </p:txBody>
      </p:sp>
    </p:spTree>
    <p:extLst>
      <p:ext uri="{BB962C8B-B14F-4D97-AF65-F5344CB8AC3E}">
        <p14:creationId xmlns:p14="http://schemas.microsoft.com/office/powerpoint/2010/main" val="24108828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21" y="261936"/>
            <a:ext cx="6400800" cy="738188"/>
          </a:xfrm>
        </p:spPr>
        <p:txBody>
          <a:bodyPr>
            <a:noAutofit/>
          </a:bodyPr>
          <a:lstStyle/>
          <a:p>
            <a:r>
              <a:rPr lang="en-US" sz="2700" dirty="0" smtClean="0"/>
              <a:t>Before you move a patient….PREPARE</a:t>
            </a:r>
            <a:endParaRPr lang="en-CA" sz="2700" dirty="0"/>
          </a:p>
        </p:txBody>
      </p:sp>
      <p:sp>
        <p:nvSpPr>
          <p:cNvPr id="3" name="Content Placeholder 2"/>
          <p:cNvSpPr>
            <a:spLocks noGrp="1"/>
          </p:cNvSpPr>
          <p:nvPr>
            <p:ph idx="1"/>
          </p:nvPr>
        </p:nvSpPr>
        <p:spPr>
          <a:xfrm>
            <a:off x="309563" y="1349374"/>
            <a:ext cx="8568623" cy="4881563"/>
          </a:xfrm>
        </p:spPr>
        <p:txBody>
          <a:bodyPr>
            <a:normAutofit fontScale="85000" lnSpcReduction="10000"/>
          </a:bodyPr>
          <a:lstStyle/>
          <a:p>
            <a:pPr algn="ctr">
              <a:buFontTx/>
              <a:buNone/>
            </a:pPr>
            <a:r>
              <a:rPr lang="en-US" altLang="en-US" b="1" dirty="0">
                <a:solidFill>
                  <a:srgbClr val="00B050"/>
                </a:solidFill>
              </a:rPr>
              <a:t>PREPARE</a:t>
            </a:r>
            <a:r>
              <a:rPr lang="en-US" altLang="en-US" b="1" dirty="0">
                <a:solidFill>
                  <a:schemeClr val="tx2"/>
                </a:solidFill>
              </a:rPr>
              <a:t>: PATIENT, ENVRIONMENT, CAREGIVER</a:t>
            </a:r>
          </a:p>
          <a:p>
            <a:pPr>
              <a:buFontTx/>
              <a:buNone/>
            </a:pPr>
            <a:endParaRPr lang="en-US" altLang="en-US" b="1" dirty="0"/>
          </a:p>
          <a:p>
            <a:r>
              <a:rPr lang="en-US" altLang="en-US" b="1" dirty="0">
                <a:solidFill>
                  <a:schemeClr val="tx2"/>
                </a:solidFill>
              </a:rPr>
              <a:t>PATIENT:</a:t>
            </a:r>
            <a:r>
              <a:rPr lang="en-US" altLang="en-US" dirty="0">
                <a:solidFill>
                  <a:schemeClr val="tx2"/>
                </a:solidFill>
              </a:rPr>
              <a:t> Does the patient have appropriate footwear, hearing aids, eyeglasses, mobility aids (walker)?</a:t>
            </a:r>
          </a:p>
          <a:p>
            <a:pPr>
              <a:buFontTx/>
              <a:buNone/>
            </a:pPr>
            <a:endParaRPr lang="en-US" altLang="en-US" b="1" dirty="0">
              <a:solidFill>
                <a:schemeClr val="tx2"/>
              </a:solidFill>
            </a:endParaRPr>
          </a:p>
          <a:p>
            <a:r>
              <a:rPr lang="en-US" altLang="en-US" b="1" dirty="0">
                <a:solidFill>
                  <a:schemeClr val="tx2"/>
                </a:solidFill>
              </a:rPr>
              <a:t>ENVIRONMENT:</a:t>
            </a:r>
            <a:r>
              <a:rPr lang="en-US" altLang="en-US" dirty="0">
                <a:solidFill>
                  <a:schemeClr val="tx2"/>
                </a:solidFill>
              </a:rPr>
              <a:t> Clear environment of any obstacles. Move bed, chair etc. as needed.</a:t>
            </a:r>
          </a:p>
          <a:p>
            <a:pPr>
              <a:buFontTx/>
              <a:buNone/>
            </a:pPr>
            <a:endParaRPr lang="en-US" altLang="en-US" b="1" dirty="0">
              <a:solidFill>
                <a:schemeClr val="tx2"/>
              </a:solidFill>
            </a:endParaRPr>
          </a:p>
          <a:p>
            <a:r>
              <a:rPr lang="en-US" altLang="en-US" b="1" dirty="0">
                <a:solidFill>
                  <a:schemeClr val="tx2"/>
                </a:solidFill>
              </a:rPr>
              <a:t>CAREGIVER:</a:t>
            </a:r>
            <a:r>
              <a:rPr lang="en-US" altLang="en-US" dirty="0">
                <a:solidFill>
                  <a:schemeClr val="tx2"/>
                </a:solidFill>
              </a:rPr>
              <a:t> Adjust the height of the bed to roughly waist level to limit caregiver stooping or forward bending.</a:t>
            </a:r>
          </a:p>
          <a:p>
            <a:pPr marL="0" indent="0">
              <a:buNone/>
            </a:pPr>
            <a:endParaRPr lang="en-CA" dirty="0"/>
          </a:p>
        </p:txBody>
      </p:sp>
    </p:spTree>
    <p:extLst>
      <p:ext uri="{BB962C8B-B14F-4D97-AF65-F5344CB8AC3E}">
        <p14:creationId xmlns:p14="http://schemas.microsoft.com/office/powerpoint/2010/main" val="637791354"/>
      </p:ext>
    </p:extLst>
  </p:cSld>
  <p:clrMapOvr>
    <a:masterClrMapping/>
  </p:clrMapOvr>
  <p:timing>
    <p:tnLst>
      <p:par>
        <p:cTn id="1" dur="indefinite" restart="never" nodeType="tmRoot"/>
      </p:par>
    </p:tnLst>
  </p:timing>
</p:sld>
</file>

<file path=ppt/theme/theme1.xml><?xml version="1.0" encoding="utf-8"?>
<a:theme xmlns:a="http://schemas.openxmlformats.org/drawingml/2006/main" name="KGH_bright">
  <a:themeElements>
    <a:clrScheme name="KGH Custom Colours 1">
      <a:dk1>
        <a:sysClr val="windowText" lastClr="000000"/>
      </a:dk1>
      <a:lt1>
        <a:srgbClr val="FFFFFF"/>
      </a:lt1>
      <a:dk2>
        <a:srgbClr val="00549F"/>
      </a:dk2>
      <a:lt2>
        <a:srgbClr val="FFFFFF"/>
      </a:lt2>
      <a:accent1>
        <a:srgbClr val="B71234"/>
      </a:accent1>
      <a:accent2>
        <a:srgbClr val="3DB7E4"/>
      </a:accent2>
      <a:accent3>
        <a:srgbClr val="E37C7B"/>
      </a:accent3>
      <a:accent4>
        <a:srgbClr val="D1D4D3"/>
      </a:accent4>
      <a:accent5>
        <a:srgbClr val="B3B6DD"/>
      </a:accent5>
      <a:accent6>
        <a:srgbClr val="FFD18B"/>
      </a:accent6>
      <a:hlink>
        <a:srgbClr val="3DB7E4"/>
      </a:hlink>
      <a:folHlink>
        <a:srgbClr val="00549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KGH_bright</Template>
  <TotalTime>119</TotalTime>
  <Words>1679</Words>
  <Application>Microsoft Office PowerPoint</Application>
  <PresentationFormat>On-screen Show (4:3)</PresentationFormat>
  <Paragraphs>241</Paragraphs>
  <Slides>30</Slides>
  <Notes>1</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KGH_bright</vt:lpstr>
      <vt:lpstr>Office Theme</vt:lpstr>
      <vt:lpstr>Safe Patient Handling at KGH</vt:lpstr>
      <vt:lpstr>PowerPoint Presentation</vt:lpstr>
      <vt:lpstr>After completing this course you will be able to:</vt:lpstr>
      <vt:lpstr>MOVE ON</vt:lpstr>
      <vt:lpstr>MOVE ON: Your Role and Responsibilities:</vt:lpstr>
      <vt:lpstr>MOVE ON: Outcomes</vt:lpstr>
      <vt:lpstr>   Fall Risk Assessment Mobilizing patients safely, reduces the risk of falls, decreases your risk of injury and decreases patient length of stay.   </vt:lpstr>
      <vt:lpstr>   Fall Risk Assessment   </vt:lpstr>
      <vt:lpstr>Before you move a patient….PREPARE</vt:lpstr>
      <vt:lpstr>Assessing Weight Bearing Ability</vt:lpstr>
      <vt:lpstr>ASSESSMENT OF A PATIENT’S ABILITY TO WEIGHT BEAR:</vt:lpstr>
      <vt:lpstr>ASSESSMENT OF A PATIENT’S ABILITY TO WEIGHT BEAR:</vt:lpstr>
      <vt:lpstr>ASSESSMENT OF A PATIENT’S ABILITY TO WEIGHT BEAR:</vt:lpstr>
      <vt:lpstr>ASSESSMENT OF A PATIENT’S ABILITY TO WEIGHT BEAR:</vt:lpstr>
      <vt:lpstr>ASSESSMENT OF A PATIENT’S ABILITY TO WEIGHT BEAR:</vt:lpstr>
      <vt:lpstr>Communicating the Patient’s Mobility</vt:lpstr>
      <vt:lpstr>Mobility Algorithm: MOVE ON Program</vt:lpstr>
      <vt:lpstr>PowerPoint Presentation</vt:lpstr>
      <vt:lpstr>PATIENT MOBILITY:  INDEPENDENT</vt:lpstr>
      <vt:lpstr>PATIENT MOBILITY:  ASSIST X 1</vt:lpstr>
      <vt:lpstr>PATIENT MOBILITY:  VIDEO: ASSIST X 1</vt:lpstr>
      <vt:lpstr>PATIENT MOBILITY:  ASSIST X 2</vt:lpstr>
      <vt:lpstr>How to Use a Sit to Stand Lift:</vt:lpstr>
      <vt:lpstr>PATIENT MOBILITY:  Ceiling Lift</vt:lpstr>
      <vt:lpstr>How to Operate a Ceiling Lift:</vt:lpstr>
      <vt:lpstr>  Patient Transfer Boards 2 Types at KGH:  </vt:lpstr>
      <vt:lpstr>  Patient Transfer Boards 2 Types at KGH:  </vt:lpstr>
      <vt:lpstr>Transfer Board</vt:lpstr>
      <vt:lpstr>How to Use a Transfer Board</vt:lpstr>
      <vt:lpstr>Creating a Safe Work Environment </vt:lpstr>
    </vt:vector>
  </TitlesOfParts>
  <Company>KGH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Helen J.</dc:creator>
  <cp:lastModifiedBy>Smith, Helen J.</cp:lastModifiedBy>
  <cp:revision>13</cp:revision>
  <dcterms:created xsi:type="dcterms:W3CDTF">2015-08-06T14:50:52Z</dcterms:created>
  <dcterms:modified xsi:type="dcterms:W3CDTF">2015-08-11T14:37:47Z</dcterms:modified>
</cp:coreProperties>
</file>