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2" r:id="rId4"/>
    <p:sldId id="266" r:id="rId5"/>
    <p:sldId id="264" r:id="rId6"/>
    <p:sldId id="261" r:id="rId7"/>
    <p:sldId id="267" r:id="rId8"/>
    <p:sldId id="268" r:id="rId9"/>
    <p:sldId id="273" r:id="rId10"/>
    <p:sldId id="269" r:id="rId11"/>
    <p:sldId id="274" r:id="rId12"/>
    <p:sldId id="272" r:id="rId13"/>
    <p:sldId id="271" r:id="rId14"/>
    <p:sldId id="276" r:id="rId15"/>
    <p:sldId id="275" r:id="rId16"/>
    <p:sldId id="282" r:id="rId17"/>
    <p:sldId id="278" r:id="rId18"/>
    <p:sldId id="279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69891" autoAdjust="0"/>
  </p:normalViewPr>
  <p:slideViewPr>
    <p:cSldViewPr snapToGrid="0" snapToObjects="1" showGuides="1">
      <p:cViewPr>
        <p:scale>
          <a:sx n="90" d="100"/>
          <a:sy n="90" d="100"/>
        </p:scale>
        <p:origin x="-870" y="1026"/>
      </p:cViewPr>
      <p:guideLst>
        <p:guide orient="horz" pos="950"/>
        <p:guide pos="249"/>
      </p:guideLst>
    </p:cSldViewPr>
  </p:slideViewPr>
  <p:outlineViewPr>
    <p:cViewPr>
      <p:scale>
        <a:sx n="33" d="100"/>
        <a:sy n="33" d="100"/>
      </p:scale>
      <p:origin x="0" y="7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BD58-F57C-4CD3-B76E-07171057CDD1}" type="datetimeFigureOut">
              <a:rPr lang="en-CA" smtClean="0"/>
              <a:t>2015/08/11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8E1A-F18F-4848-81D4-FE33412BF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94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26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Lumbar</a:t>
            </a:r>
            <a:r>
              <a:rPr lang="en-US" baseline="0" smtClean="0"/>
              <a:t> Spine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6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663" indent="-227663">
              <a:buFontTx/>
              <a:buAutoNum type="arabicParenR"/>
            </a:pPr>
            <a:r>
              <a:rPr lang="en-US" dirty="0" smtClean="0"/>
              <a:t> Monitor height: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Neck: balanced over shoulders, not leaning forward or leaning back  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Elbows are </a:t>
            </a:r>
            <a:r>
              <a:rPr lang="en-US" b="1" dirty="0" smtClean="0"/>
              <a:t>not</a:t>
            </a:r>
            <a:r>
              <a:rPr lang="en-US" dirty="0" smtClean="0"/>
              <a:t> resting on armrests while typing: shoulders are relaxed, and arms line up with the side-seam of shirt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Wrists are straight and not resting on </a:t>
            </a:r>
            <a:r>
              <a:rPr lang="en-US" dirty="0" err="1" smtClean="0"/>
              <a:t>wristrest</a:t>
            </a:r>
            <a:r>
              <a:rPr lang="en-US" dirty="0" smtClean="0"/>
              <a:t> while typing 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Keyboard is adjusted so it’s straight and not angled. This will allow the wrists to remain in a neutral posture. 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Lower back is aligned with the lumbar support of the chair; worker is sitting in most supportive position for her back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Thighs are supported and feet are flat on the ground; this means that pressure is alleviated off the lower back in a sitting position.  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Other: frequently used items are placed within arms reach of worker (phone, notebook)</a:t>
            </a:r>
          </a:p>
          <a:p>
            <a:pPr marL="227663" indent="-227663">
              <a:buFontTx/>
              <a:buAutoNum type="arabicParenR"/>
            </a:pPr>
            <a:r>
              <a:rPr lang="en-US" dirty="0" smtClean="0"/>
              <a:t> Other: notebook and papers used in conjunction with computer have been raised on document holder to avoid “bobbing” motion of neck.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8E1A-F18F-4848-81D4-FE33412BF54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911" y="6292846"/>
            <a:ext cx="2133600" cy="365125"/>
          </a:xfrm>
        </p:spPr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63" y="1206493"/>
            <a:ext cx="2666996" cy="666756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563" y="2103433"/>
            <a:ext cx="2666995" cy="4071942"/>
          </a:xfrm>
        </p:spPr>
        <p:txBody>
          <a:bodyPr>
            <a:normAutofit/>
          </a:bodyPr>
          <a:lstStyle>
            <a:lvl1pPr marL="182563" indent="-182563"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2465" y="1214431"/>
            <a:ext cx="2697161" cy="65088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24218" y="2087557"/>
            <a:ext cx="2665407" cy="4087818"/>
          </a:xfrm>
        </p:spPr>
        <p:txBody>
          <a:bodyPr>
            <a:normAutofit/>
          </a:bodyPr>
          <a:lstStyle>
            <a:lvl1pPr marL="182563" indent="-182563"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69027" y="1214431"/>
            <a:ext cx="2697161" cy="65088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6200780" y="2087557"/>
            <a:ext cx="2665407" cy="4087818"/>
          </a:xfrm>
        </p:spPr>
        <p:txBody>
          <a:bodyPr>
            <a:normAutofit/>
          </a:bodyPr>
          <a:lstStyle>
            <a:lvl1pPr marL="182563" indent="-182563"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9874"/>
            <a:ext cx="6143625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0" y="1373188"/>
            <a:ext cx="1960563" cy="2095500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375" y="1373187"/>
            <a:ext cx="6075875" cy="3913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123" y="5619750"/>
            <a:ext cx="6234127" cy="531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9563" y="261936"/>
            <a:ext cx="6143625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Click to edit Master title style</a:t>
            </a: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376" y="1357312"/>
            <a:ext cx="4040188" cy="280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08" y="4516438"/>
            <a:ext cx="3978276" cy="163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9563" y="261936"/>
            <a:ext cx="6143625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Click to edit Master title style</a:t>
            </a: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770438" y="1357312"/>
            <a:ext cx="4040188" cy="280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52970" y="4516438"/>
            <a:ext cx="3978276" cy="163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01936" y="2841625"/>
            <a:ext cx="3627438" cy="1325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911" y="6292846"/>
            <a:ext cx="2133600" cy="365125"/>
          </a:xfrm>
        </p:spPr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911" y="6292846"/>
            <a:ext cx="2133600" cy="365125"/>
          </a:xfrm>
        </p:spPr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911" y="6292846"/>
            <a:ext cx="2133600" cy="365125"/>
          </a:xfrm>
        </p:spPr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911" y="6292846"/>
            <a:ext cx="2133600" cy="365125"/>
          </a:xfrm>
        </p:spPr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49374"/>
            <a:ext cx="8516937" cy="477043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36688"/>
            <a:ext cx="5876925" cy="4689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436688"/>
            <a:ext cx="1968500" cy="46894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28" y="1325563"/>
            <a:ext cx="4040188" cy="5318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563" y="2135185"/>
            <a:ext cx="405525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8219" y="1317625"/>
            <a:ext cx="4041775" cy="5318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8219" y="2127247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449E-6E4A-B644-BB16-FC38D1EA6E80}" type="datetimeFigureOut">
              <a:rPr lang="en-US" smtClean="0"/>
              <a:pPr/>
              <a:t>8/11/2015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563" y="285750"/>
            <a:ext cx="6143625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63" y="1349374"/>
            <a:ext cx="6243637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122" y="6292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fld id="{6319449E-6E4A-B644-BB16-FC38D1EA6E80}" type="datetimeFigureOut">
              <a:rPr lang="en-US" smtClean="0"/>
              <a:pPr/>
              <a:t>8/11/2015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6" r:id="rId7"/>
    <p:sldLayoutId id="2147483652" r:id="rId8"/>
    <p:sldLayoutId id="2147483653" r:id="rId9"/>
    <p:sldLayoutId id="2147483667" r:id="rId10"/>
    <p:sldLayoutId id="2147483654" r:id="rId11"/>
    <p:sldLayoutId id="2147483655" r:id="rId12"/>
    <p:sldLayoutId id="2147483664" r:id="rId13"/>
    <p:sldLayoutId id="2147483657" r:id="rId14"/>
    <p:sldLayoutId id="2147483668" r:id="rId15"/>
    <p:sldLayoutId id="21474836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700" kern="120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271128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Preventing </a:t>
            </a:r>
            <a:br>
              <a:rPr lang="en-US" dirty="0" smtClean="0"/>
            </a:br>
            <a:r>
              <a:rPr lang="en-US" dirty="0" smtClean="0"/>
              <a:t>Musculoskeletal Injuries at KGH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a Static Awkward Posture?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295554" cy="395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Postures that are held or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maintained </a:t>
            </a:r>
            <a:r>
              <a:rPr lang="en-CA" sz="2400" dirty="0"/>
              <a:t>for an extended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period  </a:t>
            </a:r>
            <a:r>
              <a:rPr lang="en-CA" sz="2400" dirty="0"/>
              <a:t>of time to perform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particular </a:t>
            </a:r>
            <a:r>
              <a:rPr lang="en-CA" sz="2400" dirty="0" smtClean="0"/>
              <a:t>task</a:t>
            </a:r>
            <a:endParaRPr lang="en-CA" sz="2400" dirty="0"/>
          </a:p>
          <a:p>
            <a:pPr>
              <a:lnSpc>
                <a:spcPct val="80000"/>
              </a:lnSpc>
              <a:buFontTx/>
              <a:buNone/>
            </a:pPr>
            <a:endParaRPr lang="en-CA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When static postures are held,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muscles </a:t>
            </a:r>
            <a:r>
              <a:rPr lang="en-CA" sz="2400" dirty="0"/>
              <a:t>are at greater risk of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injury </a:t>
            </a:r>
            <a:r>
              <a:rPr lang="en-CA" sz="2400" dirty="0"/>
              <a:t>due to limited </a:t>
            </a:r>
            <a:r>
              <a:rPr lang="en-CA" sz="2400" dirty="0" smtClean="0"/>
              <a:t>blood </a:t>
            </a:r>
            <a:r>
              <a:rPr lang="en-CA" sz="2400" dirty="0"/>
              <a:t>and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o</a:t>
            </a:r>
            <a:r>
              <a:rPr lang="en-CA" sz="2400" dirty="0" smtClean="0"/>
              <a:t>xygen </a:t>
            </a:r>
            <a:r>
              <a:rPr lang="en-CA" sz="2400" dirty="0"/>
              <a:t>flow. The muscles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become fatigued </a:t>
            </a:r>
            <a:r>
              <a:rPr lang="en-CA" sz="2400" dirty="0"/>
              <a:t>as a result of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c</a:t>
            </a:r>
            <a:r>
              <a:rPr lang="en-CA" sz="2400" dirty="0" smtClean="0"/>
              <a:t>onstantly contracting </a:t>
            </a:r>
            <a:r>
              <a:rPr lang="en-CA" sz="2400" dirty="0"/>
              <a:t>to hold </a:t>
            </a:r>
            <a:endParaRPr lang="en-CA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 smtClean="0"/>
              <a:t>the </a:t>
            </a:r>
            <a:r>
              <a:rPr lang="en-CA" sz="2400" dirty="0"/>
              <a:t>position.</a:t>
            </a:r>
            <a:endParaRPr lang="en-US" altLang="en-US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3" descr="C:\Users\chestere\Desktop\Work Photos\working overhead awkward pos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405" y="2135185"/>
            <a:ext cx="3232297" cy="34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Back Posture and Pressure on the Spine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414130"/>
            <a:ext cx="8430400" cy="3168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77966" y="4969318"/>
            <a:ext cx="817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663" indent="-227663" defTabSz="910651">
              <a:defRPr/>
            </a:pPr>
            <a:r>
              <a:rPr lang="en-US" altLang="en-US" dirty="0">
                <a:solidFill>
                  <a:schemeClr val="tx2"/>
                </a:solidFill>
              </a:rPr>
              <a:t>As we move from a neutral standing posture, the load on the spine increases. </a:t>
            </a:r>
          </a:p>
          <a:p>
            <a:pPr marL="227663" indent="-227663"/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>
                <a:solidFill>
                  <a:schemeClr val="tx2"/>
                </a:solidFill>
              </a:rPr>
              <a:t>Maintaining a neutral back posture helps to minimize back injury, whether job tasks involve mostly sitting, standing, or walking.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82502" y="1433237"/>
            <a:ext cx="7412411" cy="2857500"/>
            <a:chOff x="288" y="897"/>
            <a:chExt cx="5040" cy="2943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88" y="897"/>
              <a:ext cx="5040" cy="2943"/>
              <a:chOff x="288" y="897"/>
              <a:chExt cx="5040" cy="2943"/>
            </a:xfrm>
          </p:grpSpPr>
          <p:grpSp>
            <p:nvGrpSpPr>
              <p:cNvPr id="17" name="Group 10"/>
              <p:cNvGrpSpPr>
                <a:grpSpLocks/>
              </p:cNvGrpSpPr>
              <p:nvPr/>
            </p:nvGrpSpPr>
            <p:grpSpPr bwMode="auto">
              <a:xfrm>
                <a:off x="288" y="897"/>
                <a:ext cx="5040" cy="2943"/>
                <a:chOff x="288" y="897"/>
                <a:chExt cx="5040" cy="2943"/>
              </a:xfrm>
            </p:grpSpPr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897"/>
                  <a:ext cx="5040" cy="2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Rectangle 5"/>
                <p:cNvSpPr>
                  <a:spLocks noChangeArrowheads="1"/>
                </p:cNvSpPr>
                <p:nvPr/>
              </p:nvSpPr>
              <p:spPr bwMode="auto">
                <a:xfrm>
                  <a:off x="4464" y="1584"/>
                  <a:ext cx="672" cy="2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672" cy="1824"/>
                </a:xfrm>
                <a:prstGeom prst="rect">
                  <a:avLst/>
                </a:prstGeom>
                <a:solidFill>
                  <a:srgbClr val="FF6D6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2736" y="2112"/>
                  <a:ext cx="672" cy="1728"/>
                </a:xfrm>
                <a:prstGeom prst="rect">
                  <a:avLst/>
                </a:prstGeom>
                <a:solidFill>
                  <a:srgbClr val="FFA3A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960" y="3504"/>
                  <a:ext cx="672" cy="336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2640"/>
                  <a:ext cx="672" cy="120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008" y="3552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25%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920" y="2784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100%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2784" y="2208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140%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3648" y="2112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150%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4512" y="168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185%</a:t>
                </a:r>
              </a:p>
            </p:txBody>
          </p:sp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864" y="3120"/>
              <a:ext cx="9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1" t="44037" r="59047" b="41284"/>
            <a:stretch>
              <a:fillRect/>
            </a:stretch>
          </p:blipFill>
          <p:spPr bwMode="auto">
            <a:xfrm>
              <a:off x="1968" y="1776"/>
              <a:ext cx="48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2760" y="1392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928" y="119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3687" y="1152"/>
              <a:ext cx="629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788" y="107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</a:t>
              </a: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13" t="10873" r="5397" b="77165"/>
            <a:stretch>
              <a:fillRect/>
            </a:stretch>
          </p:blipFill>
          <p:spPr bwMode="auto">
            <a:xfrm>
              <a:off x="4464" y="1056"/>
              <a:ext cx="6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576" y="91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E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064" y="147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8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Golfer’s Lift for Lighter Loads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297172"/>
            <a:ext cx="8430400" cy="31685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300" dirty="0"/>
              <a:t>Face the object you are going to lift, and put all of your body weight on one leg.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Place the opposite hand on a support (chair, desk, knee, etc.), and bend straight over from the hip. The weighted knee can bend slightly, too.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Maintain your neck and back in a straight line to offset the strain on the back.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While you bend, allow the leg with no weight on it to lift off of the ground.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This leg counterbalances the weight of the upper body, and reduces the strain on the back.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74159" y="5039833"/>
            <a:ext cx="765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" name="Picture 5" descr="Lifting tips 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887" y="4124035"/>
            <a:ext cx="2964543" cy="220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5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Neutral Posture of the Spine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19" y="1436688"/>
            <a:ext cx="5550195" cy="4689475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When standing upright, the spine is in neutral position: the lower back curve (circled) is maintained, and this is VERY important </a:t>
            </a:r>
            <a:b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</a:br>
            <a:endParaRPr lang="en-US" alt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+mn-cs"/>
              </a:rPr>
              <a:t>WHY?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The lower back curve allows pressure to be evenly distributed through the spine </a:t>
            </a:r>
            <a:b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</a:br>
            <a:endParaRPr lang="en-US" alt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When we sit, we lose this lower back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curve. For prolonged sitting its is important that your chair supports the natural curve of your back.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5" descr="C:\Users\chestere\AppData\Local\Microsoft\Windows\Temporary Internet Files\Content.IE5\SXKWP4WI\bigstockphoto_xray_spine_4888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845" y="1531824"/>
            <a:ext cx="2654300" cy="3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Correcting Your Workstation Setup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295554" cy="3951288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CA" sz="2400" dirty="0" smtClean="0">
                <a:solidFill>
                  <a:srgbClr val="FFFFFF"/>
                </a:solidFill>
                <a:latin typeface="Arial" charset="0"/>
                <a:cs typeface="+mn-cs"/>
              </a:rPr>
              <a:t>.</a:t>
            </a:r>
            <a:endParaRPr lang="en-CA" sz="2400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endParaRPr lang="en-CA" dirty="0"/>
          </a:p>
        </p:txBody>
      </p:sp>
      <p:pic>
        <p:nvPicPr>
          <p:cNvPr id="6" name="Picture 5" descr="Office setup 018"/>
          <p:cNvPicPr>
            <a:picLocks noChangeAspect="1" noChangeArrowheads="1"/>
          </p:cNvPicPr>
          <p:nvPr/>
        </p:nvPicPr>
        <p:blipFill>
          <a:blip r:embed="rId3" cstate="email">
            <a:lum bright="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962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Office setup 0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154" y="2135185"/>
            <a:ext cx="4041775" cy="31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Manual Materials Handling?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4159" y="5039833"/>
            <a:ext cx="765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563" y="1349374"/>
            <a:ext cx="8345339" cy="48815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Any handling or moving tasks involving the human body as the main source of power and effort including:</a:t>
            </a:r>
          </a:p>
          <a:p>
            <a:endParaRPr lang="en-CA" dirty="0"/>
          </a:p>
          <a:p>
            <a:r>
              <a:rPr lang="en-CA" dirty="0"/>
              <a:t> Lifting/lowering</a:t>
            </a:r>
          </a:p>
          <a:p>
            <a:r>
              <a:rPr lang="en-CA" dirty="0"/>
              <a:t> Pushing/Pulling</a:t>
            </a:r>
          </a:p>
          <a:p>
            <a:r>
              <a:rPr lang="en-CA" dirty="0"/>
              <a:t> Carrying/holding/gripping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4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Safe Practices for Lifting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306186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Before lifting, size up the load to determine whether its light enough to safely lift independently. For example, lift up a corner of the box to test how heavy it is before lifting the whole box.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Do not lift items that are slippery, too hot, or unevenly balanced.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1387" y="1335790"/>
            <a:ext cx="438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1) Test the Load</a:t>
            </a:r>
            <a:endParaRPr lang="en-CA" sz="2000" b="1" dirty="0">
              <a:solidFill>
                <a:schemeClr val="tx2"/>
              </a:solidFill>
            </a:endParaRPr>
          </a:p>
        </p:txBody>
      </p:sp>
      <p:pic>
        <p:nvPicPr>
          <p:cNvPr id="14" name="Picture 6" descr="Lifting tips 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504" y="2531822"/>
            <a:ext cx="3769242" cy="3075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9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Safe Practices for Lifting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295554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Avoid twisting at the hips and spine to transfer material.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Instead, pivot with feet and face the load.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1387" y="1335790"/>
            <a:ext cx="438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) Face the direction of the load</a:t>
            </a:r>
            <a:endParaRPr lang="en-CA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4" descr="Transfer board 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2039492"/>
            <a:ext cx="2938463" cy="18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ransfer board 0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102" y="3742660"/>
            <a:ext cx="2074863" cy="25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C90043253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733" y="190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MC900434665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60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5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Safe Practices for Lifting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4159" y="5039833"/>
            <a:ext cx="765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563" y="1349374"/>
            <a:ext cx="8345339" cy="488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3) Stick out your buttocks!</a:t>
            </a:r>
          </a:p>
          <a:p>
            <a:pPr marL="0" indent="0">
              <a:buNone/>
            </a:pPr>
            <a:r>
              <a:rPr lang="en-CA" sz="2400" dirty="0" smtClean="0"/>
              <a:t>Use </a:t>
            </a:r>
            <a:r>
              <a:rPr lang="en-CA" sz="2400" dirty="0"/>
              <a:t>the strong muscles of your legs - squat and semi-squat</a:t>
            </a:r>
          </a:p>
          <a:p>
            <a:pPr marL="0" indent="0"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5" name="Picture 4" descr="Lifting tips 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57" y="2899305"/>
            <a:ext cx="2410599" cy="3353079"/>
          </a:xfrm>
          <a:prstGeom prst="rect">
            <a:avLst/>
          </a:prstGeom>
          <a:noFill/>
        </p:spPr>
      </p:pic>
      <p:pic>
        <p:nvPicPr>
          <p:cNvPr id="7" name="Picture 5" descr="Lifting tips 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925" y="2899305"/>
            <a:ext cx="2519190" cy="3353079"/>
          </a:xfrm>
          <a:prstGeom prst="rect">
            <a:avLst/>
          </a:prstGeom>
          <a:noFill/>
        </p:spPr>
      </p:pic>
      <p:pic>
        <p:nvPicPr>
          <p:cNvPr id="8" name="Picture 6" descr="Lifting tips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911" y="2899305"/>
            <a:ext cx="2416591" cy="335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3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Safe Practices for Pushing/Pulling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295554" cy="3951288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latin typeface="Arial"/>
                <a:cs typeface="+mn-cs"/>
              </a:rPr>
              <a:t>Push whenever possible – this allows you to use both hands and the strong muscles of your legs</a:t>
            </a:r>
          </a:p>
          <a:p>
            <a:pPr marL="0" lvl="0" indent="0" defTabSz="914400" eaLnBrk="0" fontAlgn="base" hangingPunct="0">
              <a:spcAft>
                <a:spcPct val="0"/>
              </a:spcAft>
              <a:buNone/>
            </a:pPr>
            <a:endParaRPr lang="en-US" sz="2400" kern="0" dirty="0">
              <a:latin typeface="Arial"/>
              <a:cs typeface="+mn-cs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latin typeface="Arial"/>
                <a:cs typeface="+mn-cs"/>
              </a:rPr>
              <a:t>When pushing, handles should be between waist and shoulder height and arms should be kept close to the body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7" name="Picture 3" descr="C:\Users\chestere\Desktop\office worker pushing a ca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750" y="2284671"/>
            <a:ext cx="3143762" cy="38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49374"/>
            <a:ext cx="8462297" cy="4881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dirty="0"/>
              <a:t>Kingston General Hospital is committed to providing a safe and healthy work environment for you and your coworkers.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Did you know that Musculoskeletal injuries (MSI) are the most common type of injury that affect KGH staff?  For this reason, KGH has made MSI prevention a key area of focus. 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Knowing and following safe work practices that consider ergonomic principles will help to create an environment that will be safe for our staff and our patients.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6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YOU have an MSI or Ergonomic concern…….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563" y="2135185"/>
            <a:ext cx="4177377" cy="3951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Talk </a:t>
            </a:r>
            <a:r>
              <a:rPr lang="en-CA" dirty="0"/>
              <a:t>to your supervisor or manager about your concern.  Health and Safety legislation requires workers to report safety hazards to their supervisors.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If an assessment is required, you and/or your manager can contact the Ergonomist at Occupational Health and Safety at x 6784.</a:t>
            </a:r>
          </a:p>
          <a:p>
            <a:endParaRPr lang="en-CA" dirty="0"/>
          </a:p>
        </p:txBody>
      </p:sp>
      <p:pic>
        <p:nvPicPr>
          <p:cNvPr id="2051" name="Picture 3" descr="C:\Users\chestere\AppData\Local\Microsoft\Windows\Temporary Internet Files\Content.Outlook\JZOHV2JT\Kingston General Hospital Aerial_4879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812" y="1988287"/>
            <a:ext cx="4457699" cy="40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up and S T R E T CH!</a:t>
            </a:r>
            <a:endParaRPr lang="en-CA" dirty="0"/>
          </a:p>
        </p:txBody>
      </p:sp>
      <p:pic>
        <p:nvPicPr>
          <p:cNvPr id="4098" name="Picture 2" descr="C:\Users\chestere\Desktop\Work Photos\stretch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503" y="1153628"/>
            <a:ext cx="2034668" cy="27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estere\Desktop\Work Photos\stretch 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249" y="1153629"/>
            <a:ext cx="2197687" cy="27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estere\Desktop\Work Photos\stretch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54" y="1153628"/>
            <a:ext cx="1964949" cy="27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hestere\Desktop\Work Photos\stretch 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980" y="1153628"/>
            <a:ext cx="2161270" cy="27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hestere\Desktop\Work Photos\stretch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476" y="3877871"/>
            <a:ext cx="2151773" cy="24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chestere\Desktop\Work Photos\stretch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503" y="3877871"/>
            <a:ext cx="2033477" cy="24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49374"/>
            <a:ext cx="8430400" cy="4881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After completing this course you will have an understanding of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 smtClean="0"/>
              <a:t>Musculoskeletal </a:t>
            </a:r>
            <a:r>
              <a:rPr lang="en-CA" dirty="0"/>
              <a:t>injuries (MSIs) </a:t>
            </a:r>
          </a:p>
          <a:p>
            <a:pPr lvl="1"/>
            <a:r>
              <a:rPr lang="en-CA" dirty="0"/>
              <a:t>Ergonomic risk factors which contribute to the development of a MSI</a:t>
            </a:r>
          </a:p>
          <a:p>
            <a:pPr lvl="1"/>
            <a:r>
              <a:rPr lang="en-CA" dirty="0"/>
              <a:t>Common symptoms of a MSI </a:t>
            </a:r>
          </a:p>
          <a:p>
            <a:pPr lvl="1"/>
            <a:r>
              <a:rPr lang="en-CA" dirty="0"/>
              <a:t>How to prevent MSIs including how to:</a:t>
            </a:r>
          </a:p>
          <a:p>
            <a:endParaRPr lang="en-CA" dirty="0"/>
          </a:p>
          <a:p>
            <a:r>
              <a:rPr lang="en-CA" dirty="0"/>
              <a:t>Push, pull and lift materials and equipment safely</a:t>
            </a:r>
          </a:p>
          <a:p>
            <a:r>
              <a:rPr lang="en-CA" dirty="0"/>
              <a:t>Set up your workspace appropriately</a:t>
            </a:r>
          </a:p>
          <a:p>
            <a:r>
              <a:rPr lang="en-CA" dirty="0"/>
              <a:t>Use appropriate body mechanics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Ergonomics?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49374"/>
            <a:ext cx="8462297" cy="488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Ergonomics is about designing work for ‘best fit’ to people.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Ergonomics is the interaction of humans with their environment and the tools they use. When ergonomics is considered in work design, people can work safely and efficiently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9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MSI?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8" y="1349374"/>
            <a:ext cx="8782493" cy="4881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900" dirty="0"/>
              <a:t>Musculoskeletal Injuries or MSIs are injuries and disorders that affect the human body’s movement or musculoskeletal system (i.e. muscles, tendons, ligaments, nerves, discs, blood vessels, etc.).</a:t>
            </a:r>
          </a:p>
          <a:p>
            <a:pPr marL="0" indent="0">
              <a:buNone/>
            </a:pPr>
            <a:r>
              <a:rPr lang="en-CA" sz="2900" dirty="0"/>
              <a:t/>
            </a:r>
            <a:br>
              <a:rPr lang="en-CA" sz="2900" dirty="0"/>
            </a:br>
            <a:r>
              <a:rPr lang="en-CA" sz="2900" dirty="0" smtClean="0"/>
              <a:t>Some </a:t>
            </a:r>
            <a:r>
              <a:rPr lang="en-CA" sz="2900" dirty="0"/>
              <a:t>symptoms of an MSI may include: </a:t>
            </a:r>
            <a:endParaRPr lang="en-CA" sz="2900" dirty="0" smtClean="0"/>
          </a:p>
          <a:p>
            <a:pPr marL="0" indent="0">
              <a:buNone/>
            </a:pPr>
            <a:r>
              <a:rPr lang="en-CA" sz="2900" dirty="0"/>
              <a:t>	</a:t>
            </a:r>
            <a:r>
              <a:rPr lang="en-CA" sz="2900" dirty="0" smtClean="0"/>
              <a:t>Swelling</a:t>
            </a:r>
            <a:r>
              <a:rPr lang="en-CA" sz="2900" dirty="0"/>
              <a:t>, redness, pain, numbness and tingling, </a:t>
            </a:r>
            <a:r>
              <a:rPr lang="en-CA" sz="2900" dirty="0" smtClean="0"/>
              <a:t>	reduced </a:t>
            </a:r>
            <a:r>
              <a:rPr lang="en-CA" sz="2900" dirty="0"/>
              <a:t>range of motion, weakness of the </a:t>
            </a:r>
            <a:r>
              <a:rPr lang="en-CA" sz="2900" dirty="0" smtClean="0"/>
              <a:t>affected 	area.</a:t>
            </a:r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r>
              <a:rPr lang="en-CA" dirty="0"/>
              <a:t>MSIs may result due to excessive force, </a:t>
            </a:r>
            <a:r>
              <a:rPr lang="en-CA" dirty="0" smtClean="0"/>
              <a:t>frequency </a:t>
            </a:r>
            <a:r>
              <a:rPr lang="en-CA" dirty="0"/>
              <a:t>and/or awkward postures.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81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Key Risk Factors for Developing a MSI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17" y="2135185"/>
            <a:ext cx="4253024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Force, </a:t>
            </a:r>
            <a:r>
              <a:rPr lang="en-US" dirty="0" smtClean="0">
                <a:solidFill>
                  <a:schemeClr val="tx2"/>
                </a:solidFill>
              </a:rPr>
              <a:t>frequency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awkward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postures</a:t>
            </a:r>
            <a:r>
              <a:rPr lang="en-US" dirty="0" smtClean="0"/>
              <a:t> </a:t>
            </a:r>
            <a:r>
              <a:rPr lang="en-US" dirty="0"/>
              <a:t>can contribute to the </a:t>
            </a:r>
            <a:r>
              <a:rPr lang="en-US" dirty="0" smtClean="0"/>
              <a:t>development </a:t>
            </a:r>
            <a:r>
              <a:rPr lang="en-US" dirty="0"/>
              <a:t>of a MSI.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risk of injury increases when any of these risk factors are combined. The length of time or duration of these risk factors also increases the risk of injury.</a:t>
            </a:r>
          </a:p>
          <a:p>
            <a:endParaRPr lang="en-CA" dirty="0"/>
          </a:p>
        </p:txBody>
      </p:sp>
      <p:pic>
        <p:nvPicPr>
          <p:cNvPr id="9" name="Picture 2" descr="https://www.apple.com/about/ergonomics/images/triangle4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279" y="2753833"/>
            <a:ext cx="2849525" cy="24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6279" y="5321680"/>
            <a:ext cx="26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	Duration</a:t>
            </a:r>
            <a:endParaRPr kumimoji="0" lang="en-CA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70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21" y="1414130"/>
            <a:ext cx="4635795" cy="4678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700" dirty="0"/>
              <a:t>Repeatedly performing tasks that use the same muscle groups or motion around a joint can cause strain to your musculoskeletal system. </a:t>
            </a:r>
          </a:p>
          <a:p>
            <a:endParaRPr lang="en-CA" sz="2700" dirty="0"/>
          </a:p>
          <a:p>
            <a:pPr marL="0" indent="0">
              <a:buNone/>
            </a:pPr>
            <a:r>
              <a:rPr lang="en-CA" sz="2700" dirty="0"/>
              <a:t>The risk of injury is higher when these highly repetitive tasks also require awkward postures and/or when you perform them for long periods of time.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5" name="Picture 3" descr="C:\Users\chestere\Desktop\Work Photos\viewing through a microsc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288" y="1282025"/>
            <a:ext cx="3688084" cy="49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573619"/>
            <a:ext cx="4156111" cy="46570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/>
              <a:t>Force is the amount of effort required by the body to perform a task such as lifting, pushing, pulling, carrying, gripping etc.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An injury can occur if the amount of force exceeds your body’s capability, or when the force is used repeatedly without giving your  muscles sufficient time to rest and recover.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harder  your muscles work, the more time is needed for those muscles to recover or injury may occur.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Heavy load + twisting your back </a:t>
            </a:r>
            <a:r>
              <a:rPr lang="en-CA" dirty="0" smtClean="0"/>
              <a:t>= </a:t>
            </a:r>
            <a:r>
              <a:rPr lang="en-CA" dirty="0" smtClean="0">
                <a:latin typeface="Arial"/>
                <a:cs typeface="Arial"/>
              </a:rPr>
              <a:t>↑</a:t>
            </a:r>
            <a:r>
              <a:rPr lang="en-CA" dirty="0" smtClean="0"/>
              <a:t>risk </a:t>
            </a:r>
            <a:r>
              <a:rPr lang="en-CA" dirty="0"/>
              <a:t>of injury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C:\Users\chestere\Desktop\Work Photos\pushing a patient in a wheelcha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533" y="1220585"/>
            <a:ext cx="3900737" cy="4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431479" cy="738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Awkward Postures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7" y="2135185"/>
            <a:ext cx="4295554" cy="3951288"/>
          </a:xfrm>
        </p:spPr>
        <p:txBody>
          <a:bodyPr>
            <a:normAutofit fontScale="92500"/>
          </a:bodyPr>
          <a:lstStyle/>
          <a:p>
            <a:pPr marL="0" lv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CA" sz="2400" dirty="0">
                <a:latin typeface="Arial" charset="0"/>
                <a:cs typeface="+mn-cs"/>
              </a:rPr>
              <a:t>Awkward postures place excessive force on joints and overload the muscles and tendons around the affected </a:t>
            </a:r>
            <a:r>
              <a:rPr lang="en-CA" sz="2400" dirty="0" smtClean="0">
                <a:latin typeface="Arial" charset="0"/>
                <a:cs typeface="+mn-cs"/>
              </a:rPr>
              <a:t>joint</a:t>
            </a:r>
            <a:endParaRPr lang="en-CA" sz="2400" dirty="0">
              <a:latin typeface="Arial" charset="0"/>
              <a:cs typeface="+mn-cs"/>
            </a:endParaRPr>
          </a:p>
          <a:p>
            <a:pPr marL="0" lv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CA" sz="2400" dirty="0">
              <a:latin typeface="Arial" charset="0"/>
              <a:cs typeface="+mn-cs"/>
            </a:endParaRPr>
          </a:p>
          <a:p>
            <a:pPr marL="0" lv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CA" sz="2400" dirty="0">
                <a:latin typeface="Arial" charset="0"/>
                <a:cs typeface="+mn-cs"/>
              </a:rPr>
              <a:t>The risk of injury increases when joints work outside of their mid-range repetitively or for sustained periods of time without adequate recovery time</a:t>
            </a:r>
            <a:r>
              <a:rPr lang="en-CA" sz="2400" dirty="0">
                <a:solidFill>
                  <a:srgbClr val="FFFFFF"/>
                </a:solidFill>
                <a:latin typeface="Arial" charset="0"/>
                <a:cs typeface="+mn-cs"/>
              </a:rPr>
              <a:t>.</a:t>
            </a:r>
          </a:p>
          <a:p>
            <a:endParaRPr lang="en-CA" dirty="0"/>
          </a:p>
        </p:txBody>
      </p:sp>
      <p:pic>
        <p:nvPicPr>
          <p:cNvPr id="2050" name="Picture 2" descr="C:\Users\chestere\Desktop\Work Photos\office worker awkward pos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042" y="3181963"/>
            <a:ext cx="2048951" cy="29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estere\Desktop\viewing through a microscop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265" y="2030819"/>
            <a:ext cx="2036133" cy="32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GH_corporate">
  <a:themeElements>
    <a:clrScheme name="KGH Custom Colours 1">
      <a:dk1>
        <a:sysClr val="windowText" lastClr="000000"/>
      </a:dk1>
      <a:lt1>
        <a:srgbClr val="FFFFFF"/>
      </a:lt1>
      <a:dk2>
        <a:srgbClr val="00549F"/>
      </a:dk2>
      <a:lt2>
        <a:srgbClr val="FFFFFF"/>
      </a:lt2>
      <a:accent1>
        <a:srgbClr val="B71234"/>
      </a:accent1>
      <a:accent2>
        <a:srgbClr val="3DB7E4"/>
      </a:accent2>
      <a:accent3>
        <a:srgbClr val="E37C7B"/>
      </a:accent3>
      <a:accent4>
        <a:srgbClr val="D1D4D3"/>
      </a:accent4>
      <a:accent5>
        <a:srgbClr val="B3B6DD"/>
      </a:accent5>
      <a:accent6>
        <a:srgbClr val="FFD18B"/>
      </a:accent6>
      <a:hlink>
        <a:srgbClr val="3DB7E4"/>
      </a:hlink>
      <a:folHlink>
        <a:srgbClr val="00549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KGH_corporate</Template>
  <TotalTime>482</TotalTime>
  <Words>1156</Words>
  <Application>Microsoft Office PowerPoint</Application>
  <PresentationFormat>On-screen Show (4:3)</PresentationFormat>
  <Paragraphs>141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KGH_corporate</vt:lpstr>
      <vt:lpstr> Preventing  Musculoskeletal Injuries at KGH</vt:lpstr>
      <vt:lpstr>PowerPoint Presentation</vt:lpstr>
      <vt:lpstr>Learning Objectives</vt:lpstr>
      <vt:lpstr>What is Ergonomics?</vt:lpstr>
      <vt:lpstr>What is a MSI?</vt:lpstr>
      <vt:lpstr>Key Risk Factors for Developing a MSI</vt:lpstr>
      <vt:lpstr>Frequency</vt:lpstr>
      <vt:lpstr>Force</vt:lpstr>
      <vt:lpstr>Awkward Postures</vt:lpstr>
      <vt:lpstr>What is a Static Awkward Posture?</vt:lpstr>
      <vt:lpstr>Back Posture and Pressure on the Spine</vt:lpstr>
      <vt:lpstr>Golfer’s Lift for Lighter Loads</vt:lpstr>
      <vt:lpstr>Neutral Posture of the Spine</vt:lpstr>
      <vt:lpstr>Correcting Your Workstation Setup</vt:lpstr>
      <vt:lpstr>What is Manual Materials Handling?</vt:lpstr>
      <vt:lpstr>Safe Practices for Lifting</vt:lpstr>
      <vt:lpstr>Safe Practices for Lifting</vt:lpstr>
      <vt:lpstr>Safe Practices for Lifting</vt:lpstr>
      <vt:lpstr>Safe Practices for Pushing/Pulling</vt:lpstr>
      <vt:lpstr>If YOU have an MSI or Ergonomic concern…….</vt:lpstr>
      <vt:lpstr>Stand up and S T R E T CH!</vt:lpstr>
    </vt:vector>
  </TitlesOfParts>
  <Company>KGH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Helen J.</dc:creator>
  <cp:lastModifiedBy>Smith, Helen J.</cp:lastModifiedBy>
  <cp:revision>33</cp:revision>
  <dcterms:created xsi:type="dcterms:W3CDTF">2015-08-06T14:52:19Z</dcterms:created>
  <dcterms:modified xsi:type="dcterms:W3CDTF">2015-08-11T14:27:44Z</dcterms:modified>
</cp:coreProperties>
</file>